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105.jpg" ContentType="image/jpeg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857" r:id="rId3"/>
    <p:sldId id="858" r:id="rId4"/>
    <p:sldId id="529" r:id="rId5"/>
    <p:sldId id="300" r:id="rId6"/>
    <p:sldId id="301" r:id="rId7"/>
    <p:sldId id="310" r:id="rId8"/>
    <p:sldId id="305" r:id="rId9"/>
    <p:sldId id="306" r:id="rId10"/>
    <p:sldId id="307" r:id="rId11"/>
    <p:sldId id="302" r:id="rId12"/>
    <p:sldId id="303" r:id="rId13"/>
    <p:sldId id="304" r:id="rId14"/>
    <p:sldId id="308" r:id="rId15"/>
    <p:sldId id="309" r:id="rId16"/>
    <p:sldId id="530" r:id="rId17"/>
    <p:sldId id="531" r:id="rId18"/>
    <p:sldId id="463" r:id="rId19"/>
    <p:sldId id="860" r:id="rId20"/>
    <p:sldId id="457" r:id="rId21"/>
    <p:sldId id="458" r:id="rId22"/>
    <p:sldId id="339" r:id="rId23"/>
    <p:sldId id="460" r:id="rId24"/>
    <p:sldId id="464" r:id="rId25"/>
    <p:sldId id="465" r:id="rId26"/>
    <p:sldId id="466" r:id="rId27"/>
    <p:sldId id="467" r:id="rId28"/>
    <p:sldId id="468" r:id="rId29"/>
    <p:sldId id="568" r:id="rId30"/>
    <p:sldId id="345" r:id="rId31"/>
    <p:sldId id="346" r:id="rId32"/>
    <p:sldId id="347" r:id="rId33"/>
    <p:sldId id="349" r:id="rId34"/>
    <p:sldId id="348" r:id="rId35"/>
    <p:sldId id="584" r:id="rId36"/>
    <p:sldId id="704" r:id="rId37"/>
    <p:sldId id="587" r:id="rId38"/>
    <p:sldId id="455" r:id="rId39"/>
    <p:sldId id="595" r:id="rId40"/>
    <p:sldId id="859" r:id="rId41"/>
    <p:sldId id="850" r:id="rId42"/>
    <p:sldId id="405" r:id="rId43"/>
    <p:sldId id="406" r:id="rId44"/>
    <p:sldId id="410" r:id="rId45"/>
    <p:sldId id="412" r:id="rId46"/>
    <p:sldId id="414" r:id="rId47"/>
    <p:sldId id="415" r:id="rId48"/>
    <p:sldId id="425" r:id="rId49"/>
    <p:sldId id="435" r:id="rId50"/>
    <p:sldId id="427" r:id="rId51"/>
    <p:sldId id="421" r:id="rId52"/>
    <p:sldId id="428" r:id="rId53"/>
    <p:sldId id="429" r:id="rId54"/>
    <p:sldId id="430" r:id="rId55"/>
    <p:sldId id="432" r:id="rId56"/>
    <p:sldId id="433" r:id="rId57"/>
    <p:sldId id="434" r:id="rId58"/>
    <p:sldId id="257" r:id="rId59"/>
    <p:sldId id="258" r:id="rId60"/>
    <p:sldId id="259" r:id="rId61"/>
    <p:sldId id="260" r:id="rId62"/>
    <p:sldId id="261" r:id="rId63"/>
    <p:sldId id="871" r:id="rId64"/>
    <p:sldId id="861" r:id="rId65"/>
    <p:sldId id="862" r:id="rId66"/>
    <p:sldId id="863" r:id="rId67"/>
    <p:sldId id="864" r:id="rId68"/>
    <p:sldId id="865" r:id="rId69"/>
    <p:sldId id="866" r:id="rId70"/>
    <p:sldId id="867" r:id="rId71"/>
    <p:sldId id="868" r:id="rId72"/>
    <p:sldId id="869" r:id="rId73"/>
    <p:sldId id="870" r:id="rId74"/>
    <p:sldId id="262" r:id="rId75"/>
    <p:sldId id="263" r:id="rId76"/>
    <p:sldId id="856" r:id="rId77"/>
    <p:sldId id="265" r:id="rId78"/>
    <p:sldId id="266" r:id="rId79"/>
    <p:sldId id="267" r:id="rId80"/>
    <p:sldId id="268" r:id="rId81"/>
    <p:sldId id="269" r:id="rId82"/>
    <p:sldId id="270" r:id="rId83"/>
    <p:sldId id="848" r:id="rId8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% Classification</a:t>
            </a:r>
            <a:r>
              <a:rPr lang="en-US" baseline="0" dirty="0"/>
              <a:t> Error (Top 5)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78-4BA6-B291-3FAE21D83A5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78-4BA6-B291-3FAE21D83A5D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16.399999999999999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F78-4BA6-B291-3FAE21D83A5D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78-4BA6-B291-3FAE21D83A5D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F78-4BA6-B291-3FAE21D83A5D}"/>
            </c:ext>
          </c:extLst>
        </c:ser>
        <c:ser>
          <c:idx val="6"/>
          <c:order val="5"/>
          <c:tx>
            <c:strRef>
              <c:f>Sheet1!$H$1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F78-4BA6-B291-3FAE21D83A5D}"/>
            </c:ext>
          </c:extLst>
        </c:ser>
        <c:ser>
          <c:idx val="7"/>
          <c:order val="6"/>
          <c:tx>
            <c:strRef>
              <c:f>Sheet1!$I$1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F78-4BA6-B291-3FAE21D83A5D}"/>
            </c:ext>
          </c:extLst>
        </c:ser>
        <c:ser>
          <c:idx val="8"/>
          <c:order val="7"/>
          <c:tx>
            <c:strRef>
              <c:f>Sheet1!$J$1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Sheet1!$J$2</c:f>
              <c:numCache>
                <c:formatCode>General</c:formatCode>
                <c:ptCount val="1"/>
                <c:pt idx="0">
                  <c:v>2.25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42-4790-B734-C8680B3BF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8086335"/>
        <c:axId val="738080927"/>
      </c:barChart>
      <c:catAx>
        <c:axId val="738086335"/>
        <c:scaling>
          <c:orientation val="minMax"/>
        </c:scaling>
        <c:delete val="1"/>
        <c:axPos val="b"/>
        <c:numFmt formatCode="General" sourceLinked="1"/>
        <c:majorTickMark val="in"/>
        <c:minorTickMark val="in"/>
        <c:tickLblPos val="nextTo"/>
        <c:crossAx val="738080927"/>
        <c:crosses val="autoZero"/>
        <c:auto val="1"/>
        <c:lblAlgn val="ctr"/>
        <c:lblOffset val="100"/>
        <c:tickLblSkip val="1"/>
        <c:noMultiLvlLbl val="0"/>
      </c:catAx>
      <c:valAx>
        <c:axId val="73808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086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3750427935638486E-2"/>
          <c:y val="0.90816801636646005"/>
          <c:w val="0.84801200121723919"/>
          <c:h val="4.92586519655584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0DA86387-45A7-4B98-B4A4-8069D350F1EB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587F30BE-7B4E-4D8E-B567-9FCDFDA0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49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C927D88-9B27-4F6D-9882-332E12B61815}" type="datetimeFigureOut">
              <a:rPr lang="he-IL" smtClean="0"/>
              <a:t>א'/טבת/תשפ"ב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2841CB8-329F-4197-99F8-2FE2068A020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1028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5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426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14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7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15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890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0782D0-476C-4C89-BCCC-6F55B8353C38}" type="slidenum">
              <a:rPr lang="he-IL">
                <a:solidFill>
                  <a:prstClr val="black"/>
                </a:solidFill>
              </a:rPr>
              <a:pPr/>
              <a:t>30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5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3B1F3C-B1CD-4C01-9434-E9EE14469481}" type="slidenum">
              <a:rPr lang="he-IL">
                <a:solidFill>
                  <a:prstClr val="black"/>
                </a:solidFill>
              </a:rPr>
              <a:pPr/>
              <a:t>31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88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62DBC6-2155-4008-95F2-65D1BB9162B7}" type="slidenum">
              <a:rPr lang="he-IL">
                <a:solidFill>
                  <a:prstClr val="black"/>
                </a:solidFill>
              </a:rPr>
              <a:pPr/>
              <a:t>32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3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3D34EC-FC3B-4F58-A5B0-B372E1B9921D}" type="slidenum">
              <a:rPr lang="he-IL">
                <a:solidFill>
                  <a:prstClr val="black"/>
                </a:solidFill>
              </a:rPr>
              <a:pPr/>
              <a:t>33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1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151A57-AFDE-41FF-8294-EB0BE8A136FB}" type="slidenum">
              <a:rPr lang="he-IL">
                <a:solidFill>
                  <a:prstClr val="black"/>
                </a:solidFill>
              </a:rPr>
              <a:pPr/>
              <a:t>34</a:t>
            </a:fld>
            <a:endParaRPr lang="en-AU">
              <a:solidFill>
                <a:prstClr val="black"/>
              </a:solidFill>
            </a:endParaRP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01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796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52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7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25" y="284163"/>
            <a:ext cx="4984750" cy="28051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Brain, with about 1 million simulated neurons and 1 billion simulated connections, was ten times larger than any deep neural network before 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back at Stanford, Ng started developing bigger, cheaper deep-learning networks using graphics processing units (GPUs) — the super-fast chips developed for home-computer gaming3. Others were doing the same. “For about US$100,000 in hardware, we can build an 11-billion-connection network, with 64 GPUs,” says Ng.</a:t>
            </a:r>
          </a:p>
          <a:p>
            <a:endParaRPr lang="en-US" dirty="0"/>
          </a:p>
          <a:p>
            <a:r>
              <a:rPr lang="en-US" dirty="0"/>
              <a:t>In that competition, teams train computer programs on a data set of about 1 million images that have each been manually </a:t>
            </a:r>
            <a:r>
              <a:rPr lang="en-US" dirty="0" err="1"/>
              <a:t>labelled</a:t>
            </a:r>
            <a:r>
              <a:rPr lang="en-US" dirty="0"/>
              <a:t> with a category. After training, the programs are tested by getting them to suggest labels for similar images that they have never seen before. They are given five guesses for each test image; if the right answer is not one of those five, the test counts as an error. Past winners had typically erred about 25% of the time. In 2012, Hinton's lab entered the first ever competitor to use deep learning. It had an error rate of just 15% (ref. 4).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53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65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8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86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53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83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1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49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28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20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13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7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303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1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1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07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99901-A29F-465A-9A6B-6676939CBC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13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475B34F-0659-4545-A973-AE0D047FF388}" type="slidenum">
              <a:rPr lang="en-US" altLang="he-IL">
                <a:latin typeface="Times New Roman" panose="02020603050405020304" pitchFamily="18" charset="0"/>
              </a:rPr>
              <a:pPr/>
              <a:t>59</a:t>
            </a:fld>
            <a:endParaRPr lang="en-US" altLang="he-IL">
              <a:latin typeface="Times New Roman" panose="0202060305040502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965533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5BCBE-00AB-4481-AD72-36119B3F4889}" type="slidenum">
              <a:rPr lang="he-IL" smtClean="0"/>
              <a:t>83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66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8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97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9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56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10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298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11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304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12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517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391BE-D990-4B35-A463-F7F8BFEC5385}" type="slidenum">
              <a:rPr lang="he-IL" altLang="he-IL" smtClean="0"/>
              <a:pPr/>
              <a:t>13</a:t>
            </a:fld>
            <a:endParaRPr lang="en-AU" altLang="he-IL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16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72B-2A1D-4541-818F-1F7EBCF47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59B29-EBA6-498D-8782-BCF5BB949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3355F-D7B2-437F-B931-D14F9311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44CAE-CF69-48AD-907D-520E691BF9ED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7591E-A042-411F-B7B0-49E38FB6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336D3-B79E-4AB9-8DBE-B4B06EF0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323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07E0-9D5B-43AC-A025-831A3F95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DC72C-ED14-4CC7-B2AF-AEB1C476C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9D5FB-B6F9-4E92-B7DA-378AC402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0139-E286-4941-93F5-68BCB664BA0B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CBDF-187D-435F-8506-4E9B192E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69435-1E38-4661-9485-A0CB821E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5297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078D05-F2BE-4BA9-8EA2-2DC9B9C6E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462FF-9DFD-4C0B-B4A8-CD0E4E979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3B32F-4D8B-44AF-BD6E-1DB11336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FC06E-FEAA-46C1-8911-0D247557254B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8F05B-DB9C-48E4-86F6-DF2554DB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2F7DF-3ADE-4430-AE35-83A64D23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14452C20-59BC-40FC-8A2C-7AA168804D5B}" type="slidenum">
              <a:rPr lang="he-IL" smtClean="0"/>
              <a:pPr algn="r"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0552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487822" y="1566238"/>
            <a:ext cx="3232572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2F9D7F0F-BD70-4AAC-A583-8DC229EB8CBF}" type="datetime8">
              <a:rPr lang="he-IL" spc="-5" smtClean="0">
                <a:solidFill>
                  <a:prstClr val="white"/>
                </a:solidFill>
              </a:rPr>
              <a:t>05 דצמבר 21</a:t>
            </a:fld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en-US" spc="-5">
                <a:solidFill>
                  <a:prstClr val="white"/>
                </a:solidFill>
              </a:rPr>
              <a:t>Lecture 4 </a:t>
            </a:r>
            <a:r>
              <a:rPr lang="en-US">
                <a:solidFill>
                  <a:prstClr val="white"/>
                </a:solidFill>
              </a:rPr>
              <a:t>-</a:t>
            </a:r>
            <a:r>
              <a:rPr lang="en-US" spc="-185">
                <a:solidFill>
                  <a:prstClr val="white"/>
                </a:solidFill>
              </a:rPr>
              <a:t> </a:t>
            </a:r>
            <a:fld id="{81D60167-4931-47E6-BA6A-407CBD079E47}" type="slidenum">
              <a:rPr spc="-5" smtClean="0">
                <a:solidFill>
                  <a:prstClr val="white"/>
                </a:solidFill>
              </a:rPr>
              <a:pPr marL="12700">
                <a:lnSpc>
                  <a:spcPts val="1920"/>
                </a:lnSpc>
              </a:pPr>
              <a:t>‹#›</a:t>
            </a:fld>
            <a:endParaRPr spc="-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867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98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0B16-2661-4DC6-98E8-1BDE055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50D8-9E80-4544-BD93-DD9327C43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65DF-F0DE-4E2E-9823-4041DF53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98CA-3970-4552-AD23-0D34BB7F8269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A7677-8014-44B0-872D-4A4B723D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E1AE1-BFF8-4126-B333-917C1E77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546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45F8-D97A-4732-899E-53F1A2E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A848B-85A6-43A5-AA65-75472FEE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FA4E-3FFB-4C5E-A6D0-2BCC6DB8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6D22-63C8-4C44-A877-FD87EFAB5E01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AA48F-2D2B-47E3-8AC1-4D684220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772F8-F39D-422B-A0E6-B0BA1BE9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3769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7956-FBA6-49C1-8B8C-B9430274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DCCD-8E39-4CC1-8ED9-039D8716F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3292D-A1FF-40D9-9685-F76F9DFBA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D02AD-FE6F-460A-B7FC-6D5BED0C2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C1F0-00B0-446E-8B82-51B974ED79B4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2F68D-9029-4FC0-929A-6BDE72392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6940-1329-4842-A187-B6A81124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9631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51B1-496E-4A7A-916B-DE0DA92D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8908B-2CB7-433E-AC85-7DBFFF126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8ADC1-B5E4-4DA5-8EF6-68DED2233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03DFC-99D0-4908-B66D-8D4C1A2F9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B0B9C-0DE5-4814-9834-4FD7DD37B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11B24D-F9AF-415F-B2A3-805C1854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1ED2-25EF-44D4-BA6A-2807E5B9A430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C2A7D-FE15-421F-B75D-3E34715F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64F40-F16D-4679-876F-B90CDB7E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9890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C000-6927-4C70-8A06-9C6EE39A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05CDA-DA8B-4291-8E6B-A1A63E44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D737-81DD-4FEE-BF8A-D7701A82D97E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7F254-5E59-4253-84B1-8A0F11E4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6C6A-CCBA-47A2-96C3-ACFAA818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463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D28664-01FD-4778-ACF1-A8D52DED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85585-81E1-48EC-B59A-B9F8CEFDDD21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7DCB8-B06A-4557-AB14-2EE1C09D2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3C127-5313-432F-8463-84D8ECD1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5984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7CDA-05C4-4515-A9EF-94E9DD70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D3A4-C8DA-46A7-B895-C5463D71A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A250B-963E-4D91-84B9-2CF1D2CFE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404D-29F3-4426-9779-E3296F20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DFBFB-6915-4CF5-A164-65DD8DA07741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027A7-CF37-49FC-8484-CF4A0726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F6190-1515-4757-A578-E9E025A8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18649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5F8D-1B2D-4FC9-B979-BB8E6C83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3998E-C09A-4CB6-AFC1-E5799D77B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BA780-D073-4ED3-A756-A202403F2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CC177-054E-43D6-BC50-B549251D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C891B-50D8-4297-B8EF-16EFC5ABDF8F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ECED9-ECDD-4891-96AD-C5378A28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D1D3A-3595-432D-BADD-BEBF57FF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14452C20-59BC-40FC-8A2C-7AA168804D5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3901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ED433-70B2-44EF-A1C0-7C1E1A62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93B35-5265-4250-B742-32FE9F8C6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46D0E-E171-49CF-A6D4-4F4CC3937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BCC2E-EF60-4E04-9B25-D2A6D813DE71}" type="datetime8">
              <a:rPr lang="he-IL" smtClean="0"/>
              <a:t>05 דצמבר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0791-C8EB-4EFB-9076-B09655607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080E4-EC0C-4CD4-9851-4AE047644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52C20-59BC-40FC-8A2C-7AA168804D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052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challenges/LSVRC/2012/result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9.jpg"/><Relationship Id="rId5" Type="http://schemas.openxmlformats.org/officeDocument/2006/relationships/image" Target="../media/image73.png"/><Relationship Id="rId10" Type="http://schemas.openxmlformats.org/officeDocument/2006/relationships/image" Target="../media/image78.jpg"/><Relationship Id="rId4" Type="http://schemas.openxmlformats.org/officeDocument/2006/relationships/image" Target="../media/image72.png"/><Relationship Id="rId9" Type="http://schemas.openxmlformats.org/officeDocument/2006/relationships/image" Target="../media/image7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3.wmf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dnuggets.com/2017/11/deep-learning-works-quick-guide-everyone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g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92.gi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4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70.png"/><Relationship Id="rId5" Type="http://schemas.openxmlformats.org/officeDocument/2006/relationships/image" Target="../media/image190.png"/><Relationship Id="rId10" Type="http://schemas.openxmlformats.org/officeDocument/2006/relationships/image" Target="../media/image170.png"/><Relationship Id="rId4" Type="http://schemas.openxmlformats.org/officeDocument/2006/relationships/image" Target="../media/image180.png"/><Relationship Id="rId9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90.png"/><Relationship Id="rId5" Type="http://schemas.openxmlformats.org/officeDocument/2006/relationships/image" Target="../media/image190.png"/><Relationship Id="rId10" Type="http://schemas.openxmlformats.org/officeDocument/2006/relationships/image" Target="../media/image260.png"/><Relationship Id="rId4" Type="http://schemas.openxmlformats.org/officeDocument/2006/relationships/image" Target="../media/image180.png"/><Relationship Id="rId9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310.png"/><Relationship Id="rId5" Type="http://schemas.openxmlformats.org/officeDocument/2006/relationships/image" Target="../media/image190.png"/><Relationship Id="rId10" Type="http://schemas.openxmlformats.org/officeDocument/2006/relationships/image" Target="../media/image300.png"/><Relationship Id="rId4" Type="http://schemas.openxmlformats.org/officeDocument/2006/relationships/image" Target="../media/image180.png"/><Relationship Id="rId9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93.png"/><Relationship Id="rId5" Type="http://schemas.openxmlformats.org/officeDocument/2006/relationships/image" Target="../media/image190.png"/><Relationship Id="rId10" Type="http://schemas.openxmlformats.org/officeDocument/2006/relationships/image" Target="../media/image320.png"/><Relationship Id="rId4" Type="http://schemas.openxmlformats.org/officeDocument/2006/relationships/image" Target="../media/image180.png"/><Relationship Id="rId9" Type="http://schemas.openxmlformats.org/officeDocument/2006/relationships/image" Target="../media/image25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310.png"/><Relationship Id="rId5" Type="http://schemas.openxmlformats.org/officeDocument/2006/relationships/image" Target="../media/image190.png"/><Relationship Id="rId10" Type="http://schemas.openxmlformats.org/officeDocument/2006/relationships/image" Target="../media/image280.png"/><Relationship Id="rId4" Type="http://schemas.openxmlformats.org/officeDocument/2006/relationships/image" Target="../media/image180.png"/><Relationship Id="rId9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350.png"/><Relationship Id="rId5" Type="http://schemas.openxmlformats.org/officeDocument/2006/relationships/image" Target="../media/image190.png"/><Relationship Id="rId10" Type="http://schemas.openxmlformats.org/officeDocument/2006/relationships/image" Target="../media/image340.png"/><Relationship Id="rId4" Type="http://schemas.openxmlformats.org/officeDocument/2006/relationships/image" Target="../media/image180.png"/><Relationship Id="rId9" Type="http://schemas.openxmlformats.org/officeDocument/2006/relationships/image" Target="../media/image2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g"/><Relationship Id="rId4" Type="http://schemas.openxmlformats.org/officeDocument/2006/relationships/image" Target="../media/image10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g"/><Relationship Id="rId4" Type="http://schemas.openxmlformats.org/officeDocument/2006/relationships/image" Target="../media/image10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7" Type="http://schemas.openxmlformats.org/officeDocument/2006/relationships/image" Target="../media/image109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challenges/LSVRC/2014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mage-net.org/challenges/LSVRC/201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0751" y="1591919"/>
            <a:ext cx="9144000" cy="1528161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Neural Networks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4987"/>
            <a:ext cx="9144000" cy="1655762"/>
          </a:xfrm>
        </p:spPr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89903" y="1884372"/>
            <a:ext cx="9144000" cy="15281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Lecture 9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9095" y="5883442"/>
            <a:ext cx="1028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 slides were </a:t>
            </a:r>
            <a:r>
              <a:rPr lang="en-US" dirty="0" smtClean="0"/>
              <a:t>adapted/taken </a:t>
            </a:r>
            <a:r>
              <a:rPr lang="en-US" dirty="0"/>
              <a:t>from various sources, including Andrew Ng’s Coursera lectures and Prof. </a:t>
            </a:r>
            <a:r>
              <a:rPr lang="en-US" dirty="0" err="1"/>
              <a:t>Lior</a:t>
            </a:r>
            <a:r>
              <a:rPr lang="en-US" dirty="0"/>
              <a:t> </a:t>
            </a:r>
            <a:r>
              <a:rPr lang="en-US" dirty="0" err="1" smtClean="0"/>
              <a:t>Rokach</a:t>
            </a:r>
            <a:r>
              <a:rPr lang="en-US" dirty="0" smtClean="0"/>
              <a:t>, Mark Last</a:t>
            </a:r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8871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5400"/>
            <a:ext cx="9144000" cy="636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00" y="304800"/>
            <a:ext cx="8382000" cy="55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200" y="3962400"/>
            <a:ext cx="2476500" cy="1854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75302" y="3886201"/>
            <a:ext cx="1693545" cy="2158365"/>
          </a:xfrm>
          <a:custGeom>
            <a:avLst/>
            <a:gdLst/>
            <a:ahLst/>
            <a:cxnLst/>
            <a:rect l="l" t="t" r="r" b="b"/>
            <a:pathLst>
              <a:path w="1693545" h="2158365">
                <a:moveTo>
                  <a:pt x="0" y="0"/>
                </a:moveTo>
                <a:lnTo>
                  <a:pt x="1693329" y="0"/>
                </a:lnTo>
                <a:lnTo>
                  <a:pt x="1693329" y="2158365"/>
                </a:lnTo>
                <a:lnTo>
                  <a:pt x="0" y="21583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8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75302" y="3886201"/>
            <a:ext cx="1693545" cy="2158365"/>
          </a:xfrm>
          <a:custGeom>
            <a:avLst/>
            <a:gdLst/>
            <a:ahLst/>
            <a:cxnLst/>
            <a:rect l="l" t="t" r="r" b="b"/>
            <a:pathLst>
              <a:path w="1693545" h="2158365">
                <a:moveTo>
                  <a:pt x="0" y="0"/>
                </a:moveTo>
                <a:lnTo>
                  <a:pt x="1693329" y="0"/>
                </a:lnTo>
                <a:lnTo>
                  <a:pt x="1693329" y="2158365"/>
                </a:lnTo>
                <a:lnTo>
                  <a:pt x="0" y="21583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5900" y="3937000"/>
            <a:ext cx="1262380" cy="204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3335"/>
            <a:r>
              <a:rPr sz="2000" b="1" spc="20" dirty="0">
                <a:solidFill>
                  <a:prstClr val="black"/>
                </a:solidFill>
                <a:latin typeface="Arial"/>
                <a:cs typeface="Arial"/>
              </a:rPr>
              <a:t>Output: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2100" marR="285750" indent="-3175">
              <a:lnSpc>
                <a:spcPct val="112500"/>
              </a:lnSpc>
            </a:pPr>
            <a:r>
              <a:rPr sz="2000" spc="-60" dirty="0">
                <a:solidFill>
                  <a:prstClr val="black"/>
                </a:solidFill>
                <a:latin typeface="Arial"/>
                <a:cs typeface="Arial"/>
              </a:rPr>
              <a:t>Scale  </a:t>
            </a:r>
            <a:r>
              <a:rPr sz="2000" spc="-33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-shirt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5400" marR="5080" indent="-12700" algn="just">
              <a:lnSpc>
                <a:spcPct val="112500"/>
              </a:lnSpc>
            </a:pPr>
            <a:r>
              <a:rPr sz="2000" u="sng" spc="-20" dirty="0">
                <a:solidFill>
                  <a:prstClr val="black"/>
                </a:solidFill>
                <a:latin typeface="Arial"/>
                <a:cs typeface="Arial"/>
              </a:rPr>
              <a:t>Steel</a:t>
            </a:r>
            <a:r>
              <a:rPr sz="2000" u="sng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u="sng" spc="35" dirty="0">
                <a:solidFill>
                  <a:prstClr val="black"/>
                </a:solidFill>
                <a:latin typeface="Arial"/>
                <a:cs typeface="Arial"/>
              </a:rPr>
              <a:t>drum 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Drumstick  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Mud</a:t>
            </a:r>
            <a:r>
              <a:rPr sz="2000" spc="-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prstClr val="black"/>
                </a:solidFill>
                <a:latin typeface="Arial"/>
                <a:cs typeface="Arial"/>
              </a:rPr>
              <a:t>turtle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63800" y="901701"/>
            <a:ext cx="15151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4F81BD"/>
                </a:solidFill>
                <a:latin typeface="Trebuchet MS"/>
                <a:cs typeface="Trebuchet MS"/>
              </a:rPr>
              <a:t>Steel</a:t>
            </a:r>
            <a:r>
              <a:rPr spc="-100" dirty="0">
                <a:solidFill>
                  <a:srgbClr val="4F81B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4F81BD"/>
                </a:solidFill>
                <a:latin typeface="Trebuchet MS"/>
                <a:cs typeface="Trebuchet MS"/>
              </a:rPr>
              <a:t>drum</a:t>
            </a:r>
            <a:endParaRPr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68631" y="4324489"/>
            <a:ext cx="926465" cy="853440"/>
          </a:xfrm>
          <a:custGeom>
            <a:avLst/>
            <a:gdLst/>
            <a:ahLst/>
            <a:cxnLst/>
            <a:rect l="l" t="t" r="r" b="b"/>
            <a:pathLst>
              <a:path w="926464" h="853439">
                <a:moveTo>
                  <a:pt x="0" y="0"/>
                </a:moveTo>
                <a:lnTo>
                  <a:pt x="926388" y="0"/>
                </a:lnTo>
                <a:lnTo>
                  <a:pt x="926388" y="853440"/>
                </a:lnTo>
                <a:lnTo>
                  <a:pt x="0" y="8534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8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7200" y="4241800"/>
            <a:ext cx="67056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70"/>
              </a:lnSpc>
            </a:pPr>
            <a:r>
              <a:rPr sz="6000" spc="-925" dirty="0">
                <a:solidFill>
                  <a:srgbClr val="008000"/>
                </a:solidFill>
                <a:latin typeface="MS UI Gothic"/>
                <a:cs typeface="MS UI Gothic"/>
              </a:rPr>
              <a:t>✔</a:t>
            </a:r>
            <a:endParaRPr sz="6000">
              <a:solidFill>
                <a:prstClr val="black"/>
              </a:solidFill>
              <a:latin typeface="MS UI Gothic"/>
              <a:cs typeface="MS UI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13012" y="4317987"/>
            <a:ext cx="926465" cy="853440"/>
          </a:xfrm>
          <a:custGeom>
            <a:avLst/>
            <a:gdLst/>
            <a:ahLst/>
            <a:cxnLst/>
            <a:rect l="l" t="t" r="r" b="b"/>
            <a:pathLst>
              <a:path w="926465" h="853439">
                <a:moveTo>
                  <a:pt x="0" y="0"/>
                </a:moveTo>
                <a:lnTo>
                  <a:pt x="926388" y="0"/>
                </a:lnTo>
                <a:lnTo>
                  <a:pt x="926388" y="853439"/>
                </a:lnTo>
                <a:lnTo>
                  <a:pt x="0" y="8534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8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50401" y="4229100"/>
            <a:ext cx="46037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70"/>
              </a:lnSpc>
            </a:pPr>
            <a:r>
              <a:rPr sz="6000" spc="-2580" dirty="0">
                <a:solidFill>
                  <a:srgbClr val="FF0000"/>
                </a:solidFill>
                <a:latin typeface="MS UI Gothic"/>
                <a:cs typeface="MS UI Gothic"/>
              </a:rPr>
              <a:t>✗</a:t>
            </a:r>
            <a:endParaRPr sz="6000">
              <a:solidFill>
                <a:prstClr val="black"/>
              </a:solidFill>
              <a:latin typeface="MS UI Gothic"/>
              <a:cs typeface="MS UI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29830" y="3886200"/>
            <a:ext cx="1693545" cy="2133600"/>
          </a:xfrm>
          <a:custGeom>
            <a:avLst/>
            <a:gdLst/>
            <a:ahLst/>
            <a:cxnLst/>
            <a:rect l="l" t="t" r="r" b="b"/>
            <a:pathLst>
              <a:path w="1693545" h="2133600">
                <a:moveTo>
                  <a:pt x="0" y="2133600"/>
                </a:moveTo>
                <a:lnTo>
                  <a:pt x="1693341" y="2133600"/>
                </a:lnTo>
                <a:lnTo>
                  <a:pt x="1693341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solidFill>
            <a:srgbClr val="FFFFFF">
              <a:alpha val="88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29830" y="3886201"/>
            <a:ext cx="1693545" cy="2158365"/>
          </a:xfrm>
          <a:custGeom>
            <a:avLst/>
            <a:gdLst/>
            <a:ahLst/>
            <a:cxnLst/>
            <a:rect l="l" t="t" r="r" b="b"/>
            <a:pathLst>
              <a:path w="1693545" h="2158365">
                <a:moveTo>
                  <a:pt x="0" y="0"/>
                </a:moveTo>
                <a:lnTo>
                  <a:pt x="1693329" y="0"/>
                </a:lnTo>
                <a:lnTo>
                  <a:pt x="1693329" y="2158365"/>
                </a:lnTo>
                <a:lnTo>
                  <a:pt x="0" y="21583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62900" y="3937000"/>
            <a:ext cx="1427480" cy="204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"/>
            <a:r>
              <a:rPr sz="2000" b="1" spc="20" dirty="0">
                <a:solidFill>
                  <a:prstClr val="black"/>
                </a:solidFill>
                <a:latin typeface="Arial"/>
                <a:cs typeface="Arial"/>
              </a:rPr>
              <a:t>Output: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81000" marR="361950" indent="-3175">
              <a:lnSpc>
                <a:spcPct val="112500"/>
              </a:lnSpc>
            </a:pPr>
            <a:r>
              <a:rPr sz="2000" spc="-60" dirty="0">
                <a:solidFill>
                  <a:prstClr val="black"/>
                </a:solidFill>
                <a:latin typeface="Arial"/>
                <a:cs typeface="Arial"/>
              </a:rPr>
              <a:t>Scale  </a:t>
            </a:r>
            <a:r>
              <a:rPr sz="2000" spc="-33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-shirt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lnSpc>
                <a:spcPct val="112500"/>
              </a:lnSpc>
            </a:pPr>
            <a:r>
              <a:rPr sz="2000" spc="10" dirty="0">
                <a:solidFill>
                  <a:prstClr val="black"/>
                </a:solidFill>
                <a:latin typeface="Arial"/>
                <a:cs typeface="Arial"/>
              </a:rPr>
              <a:t>Giant</a:t>
            </a:r>
            <a:r>
              <a:rPr sz="2000" spc="-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prstClr val="black"/>
                </a:solidFill>
                <a:latin typeface="Arial"/>
                <a:cs typeface="Arial"/>
              </a:rPr>
              <a:t>panda 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Drumstick  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Mud</a:t>
            </a:r>
            <a:r>
              <a:rPr sz="2000" spc="-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prstClr val="black"/>
                </a:solidFill>
                <a:latin typeface="Arial"/>
                <a:cs typeface="Arial"/>
              </a:rPr>
              <a:t>turtle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90800" y="1219200"/>
            <a:ext cx="6541770" cy="1732280"/>
          </a:xfrm>
          <a:custGeom>
            <a:avLst/>
            <a:gdLst/>
            <a:ahLst/>
            <a:cxnLst/>
            <a:rect l="l" t="t" r="r" b="b"/>
            <a:pathLst>
              <a:path w="6541770" h="1732280">
                <a:moveTo>
                  <a:pt x="0" y="0"/>
                </a:moveTo>
                <a:lnTo>
                  <a:pt x="6541211" y="0"/>
                </a:lnTo>
                <a:lnTo>
                  <a:pt x="6541211" y="1732279"/>
                </a:lnTo>
                <a:lnTo>
                  <a:pt x="0" y="17322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4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09901" y="1099840"/>
            <a:ext cx="5697855" cy="178943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marR="5080" algn="ctr">
              <a:lnSpc>
                <a:spcPct val="136900"/>
              </a:lnSpc>
            </a:pPr>
            <a:r>
              <a:rPr sz="2800" spc="-35" dirty="0"/>
              <a:t>The </a:t>
            </a:r>
            <a:r>
              <a:rPr sz="2800" spc="10" dirty="0"/>
              <a:t>Image</a:t>
            </a:r>
            <a:r>
              <a:rPr sz="2800" spc="50" dirty="0"/>
              <a:t> </a:t>
            </a:r>
            <a:r>
              <a:rPr sz="2800" spc="-20" dirty="0"/>
              <a:t>Classification</a:t>
            </a:r>
            <a:r>
              <a:rPr sz="2800" spc="5" dirty="0"/>
              <a:t> Challenge:  </a:t>
            </a:r>
            <a:r>
              <a:rPr sz="2800" spc="-5" dirty="0"/>
              <a:t>1,000 </a:t>
            </a:r>
            <a:r>
              <a:rPr sz="2800" spc="65" dirty="0"/>
              <a:t>object</a:t>
            </a:r>
            <a:r>
              <a:rPr sz="2800" spc="-50" dirty="0"/>
              <a:t> </a:t>
            </a:r>
            <a:r>
              <a:rPr sz="2800" spc="-105" dirty="0"/>
              <a:t>classes</a:t>
            </a:r>
            <a:endParaRPr sz="2800"/>
          </a:p>
          <a:p>
            <a:pPr marL="17780" algn="ctr">
              <a:lnSpc>
                <a:spcPct val="100000"/>
              </a:lnSpc>
              <a:spcBef>
                <a:spcPts val="1240"/>
              </a:spcBef>
            </a:pPr>
            <a:r>
              <a:rPr sz="2800" spc="-5" dirty="0"/>
              <a:t>1,431,167</a:t>
            </a:r>
            <a:r>
              <a:rPr sz="2800" spc="-55" dirty="0"/>
              <a:t> </a:t>
            </a:r>
            <a:r>
              <a:rPr sz="2800" spc="-10" dirty="0"/>
              <a:t>images</a:t>
            </a:r>
            <a:endParaRPr sz="2800"/>
          </a:p>
        </p:txBody>
      </p:sp>
      <p:sp>
        <p:nvSpPr>
          <p:cNvPr id="18" name="object 18"/>
          <p:cNvSpPr/>
          <p:nvPr/>
        </p:nvSpPr>
        <p:spPr>
          <a:xfrm>
            <a:off x="7391400" y="6019800"/>
            <a:ext cx="3276600" cy="370840"/>
          </a:xfrm>
          <a:custGeom>
            <a:avLst/>
            <a:gdLst/>
            <a:ahLst/>
            <a:cxnLst/>
            <a:rect l="l" t="t" r="r" b="b"/>
            <a:pathLst>
              <a:path w="3276600" h="370839">
                <a:moveTo>
                  <a:pt x="0" y="0"/>
                </a:moveTo>
                <a:lnTo>
                  <a:pt x="3276600" y="0"/>
                </a:lnTo>
                <a:lnTo>
                  <a:pt x="3276600" y="370840"/>
                </a:lnTo>
                <a:lnTo>
                  <a:pt x="0" y="3708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19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9500" y="6112344"/>
            <a:ext cx="26949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0"/>
              </a:lnSpc>
            </a:pPr>
            <a:r>
              <a:rPr sz="1600" spc="-65" dirty="0">
                <a:solidFill>
                  <a:prstClr val="black"/>
                </a:solidFill>
                <a:latin typeface="Arial"/>
                <a:cs typeface="Arial"/>
              </a:rPr>
              <a:t>Russakovsky </a:t>
            </a:r>
            <a:r>
              <a:rPr sz="1600" spc="40" dirty="0">
                <a:solidFill>
                  <a:prstClr val="black"/>
                </a:solidFill>
                <a:latin typeface="Arial"/>
                <a:cs typeface="Arial"/>
              </a:rPr>
              <a:t>et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al. </a:t>
            </a:r>
            <a:r>
              <a:rPr sz="1600" spc="-40" dirty="0">
                <a:solidFill>
                  <a:prstClr val="black"/>
                </a:solidFill>
                <a:latin typeface="Arial"/>
                <a:cs typeface="Arial"/>
              </a:rPr>
              <a:t>arXiv,</a:t>
            </a:r>
            <a:r>
              <a:rPr sz="1600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2014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מציין מיקום של מספר שקופית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4685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Imagenet</a:t>
            </a:r>
            <a:r>
              <a:rPr lang="en-US" dirty="0"/>
              <a:t> 2010: top rankers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775" y="1412876"/>
            <a:ext cx="8407400" cy="91468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80261" y="2240145"/>
          <a:ext cx="8555486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9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Descriptor Coding +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Zeiler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Fisher kernel + 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Min LIN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LI2C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NTU_WZX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Zeiler </a:t>
                      </a:r>
                    </a:p>
                    <a:p>
                      <a:r>
                        <a:rPr lang="en-US"/>
                        <a:t>Fergus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Andrew Howard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Canonical Correlation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Pierre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Sermanet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711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Imagenet</a:t>
            </a:r>
            <a:r>
              <a:rPr lang="en-US" dirty="0"/>
              <a:t> 2012: top rankers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775" y="1412876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hlinkClick r:id="rId3"/>
              </a:rPr>
              <a:t>http://www.image-net.org/challenges/LSVRC/2012/results.html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80261" y="2240145"/>
          <a:ext cx="8555486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9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Deep Conv. Neural Network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Univ.</a:t>
                      </a:r>
                      <a:r>
                        <a:rPr lang="en-US" baseline="0" dirty="0"/>
                        <a:t> of Toronto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Krizhevsky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Features + Fisher Vectors  + Linear classifier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Gunji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Features + FV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OXFORD_VGG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Simonyan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SIFT + FV + PQ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XRCE/INRIA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Perronin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Color </a:t>
                      </a:r>
                      <a:r>
                        <a:rPr lang="en-US" sz="1800" dirty="0" err="1"/>
                        <a:t>desc</a:t>
                      </a:r>
                      <a:r>
                        <a:rPr lang="en-US" sz="1800" dirty="0"/>
                        <a:t>. + SVM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Univ. of Amsterdam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van de </a:t>
                      </a:r>
                      <a:r>
                        <a:rPr lang="en-US" sz="1800" dirty="0" err="1"/>
                        <a:t>Sande</a:t>
                      </a:r>
                      <a:r>
                        <a:rPr lang="en-US" sz="1800" dirty="0"/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3523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Imagenet</a:t>
            </a:r>
            <a:r>
              <a:rPr lang="en-US" dirty="0"/>
              <a:t> 2013: top rankers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775" y="1412876"/>
            <a:ext cx="8407400" cy="9146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http://www.image-net.org/challenges/LSVRC/2013/results.php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80261" y="2240145"/>
          <a:ext cx="855548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9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37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Clarifi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Zeiler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Nat.Univ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dirty="0"/>
                        <a:t>Singapore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Min LIN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Zeiler </a:t>
                      </a:r>
                    </a:p>
                    <a:p>
                      <a:r>
                        <a:rPr lang="en-US"/>
                        <a:t>Fergus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Andrew Howard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Convolutional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Overfeat</a:t>
                      </a:r>
                      <a:endParaRPr lang="en-US" dirty="0"/>
                    </a:p>
                    <a:p>
                      <a:r>
                        <a:rPr lang="en-US" dirty="0"/>
                        <a:t>NYU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Pierre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Sermanet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et 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0569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58100" y="1498601"/>
            <a:ext cx="5213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5" dirty="0">
                <a:solidFill>
                  <a:prstClr val="black"/>
                </a:solidFill>
                <a:latin typeface="Arial"/>
                <a:cs typeface="Arial"/>
              </a:rPr>
              <a:t>VGG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1100" y="2070100"/>
            <a:ext cx="1079500" cy="336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1" y="5638800"/>
            <a:ext cx="130619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25" dirty="0">
                <a:solidFill>
                  <a:prstClr val="black"/>
                </a:solidFill>
                <a:latin typeface="Arial"/>
                <a:cs typeface="Arial"/>
              </a:rPr>
              <a:t>[Krizhevsky </a:t>
            </a:r>
            <a:r>
              <a:rPr sz="1000" spc="-45" dirty="0">
                <a:solidFill>
                  <a:prstClr val="black"/>
                </a:solidFill>
                <a:latin typeface="Arial"/>
                <a:cs typeface="Arial"/>
              </a:rPr>
              <a:t>NIPS</a:t>
            </a:r>
            <a:r>
              <a:rPr sz="10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Arial"/>
                <a:cs typeface="Arial"/>
              </a:rPr>
              <a:t>2012]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46929" y="1048702"/>
            <a:ext cx="79375" cy="5206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86616" y="1066800"/>
            <a:ext cx="0" cy="5130800"/>
          </a:xfrm>
          <a:custGeom>
            <a:avLst/>
            <a:gdLst/>
            <a:ahLst/>
            <a:cxnLst/>
            <a:rect l="l" t="t" r="r" b="b"/>
            <a:pathLst>
              <a:path h="5130800">
                <a:moveTo>
                  <a:pt x="0" y="0"/>
                </a:moveTo>
                <a:lnTo>
                  <a:pt x="0" y="51303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6500" y="1117600"/>
            <a:ext cx="1233170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5400"/>
            <a:r>
              <a:rPr b="1" u="sng" spc="-60" dirty="0">
                <a:solidFill>
                  <a:prstClr val="black"/>
                </a:solidFill>
                <a:latin typeface="Arial"/>
                <a:cs typeface="Arial"/>
              </a:rPr>
              <a:t>Year</a:t>
            </a:r>
            <a:r>
              <a:rPr b="1" u="sng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u="sng" spc="60" dirty="0">
                <a:solidFill>
                  <a:prstClr val="black"/>
                </a:solidFill>
                <a:latin typeface="Arial"/>
                <a:cs typeface="Arial"/>
              </a:rPr>
              <a:t>2012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840"/>
              </a:spcBef>
            </a:pPr>
            <a:r>
              <a:rPr spc="-35" dirty="0">
                <a:solidFill>
                  <a:prstClr val="black"/>
                </a:solidFill>
                <a:latin typeface="Arial"/>
                <a:cs typeface="Arial"/>
              </a:rPr>
              <a:t>SuperV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ision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42001" y="1117600"/>
            <a:ext cx="1735455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700"/>
            <a:r>
              <a:rPr b="1" u="sng" spc="-60" dirty="0">
                <a:solidFill>
                  <a:prstClr val="black"/>
                </a:solidFill>
                <a:latin typeface="Arial"/>
                <a:cs typeface="Arial"/>
              </a:rPr>
              <a:t>Year</a:t>
            </a:r>
            <a:r>
              <a:rPr b="1" u="sng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u="sng" spc="60" dirty="0">
                <a:solidFill>
                  <a:prstClr val="black"/>
                </a:solidFill>
                <a:latin typeface="Arial"/>
                <a:cs typeface="Arial"/>
              </a:rPr>
              <a:t>2014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840"/>
              </a:spcBef>
            </a:pPr>
            <a:r>
              <a:rPr spc="35" dirty="0">
                <a:solidFill>
                  <a:prstClr val="black"/>
                </a:solidFill>
                <a:latin typeface="Arial"/>
                <a:cs typeface="Arial"/>
              </a:rPr>
              <a:t>GoogLeNet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89313" y="1048703"/>
            <a:ext cx="79375" cy="5113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9000" y="1066801"/>
            <a:ext cx="0" cy="5037455"/>
          </a:xfrm>
          <a:custGeom>
            <a:avLst/>
            <a:gdLst/>
            <a:ahLst/>
            <a:cxnLst/>
            <a:rect l="l" t="t" r="r" b="b"/>
            <a:pathLst>
              <a:path h="5037455">
                <a:moveTo>
                  <a:pt x="0" y="0"/>
                </a:moveTo>
                <a:lnTo>
                  <a:pt x="0" y="503709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28801" y="1117600"/>
            <a:ext cx="1100455" cy="27432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u="sng" spc="-60" dirty="0">
                <a:latin typeface="Arial"/>
                <a:cs typeface="Arial"/>
              </a:rPr>
              <a:t>Year</a:t>
            </a:r>
            <a:r>
              <a:rPr sz="1800" b="1" u="sng" spc="-55" dirty="0">
                <a:latin typeface="Arial"/>
                <a:cs typeface="Arial"/>
              </a:rPr>
              <a:t> </a:t>
            </a:r>
            <a:r>
              <a:rPr sz="1800" b="1" u="sng" spc="60" dirty="0">
                <a:latin typeface="Arial"/>
                <a:cs typeface="Arial"/>
              </a:rPr>
              <a:t>2010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66900" y="1498600"/>
            <a:ext cx="111125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5" dirty="0">
                <a:solidFill>
                  <a:prstClr val="black"/>
                </a:solidFill>
                <a:latin typeface="Arial"/>
                <a:cs typeface="Arial"/>
              </a:rPr>
              <a:t>NEC-UIUC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8000" y="5651500"/>
            <a:ext cx="92456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prstClr val="black"/>
                </a:solidFill>
                <a:latin typeface="Arial"/>
                <a:cs typeface="Arial"/>
              </a:rPr>
              <a:t>[Lin </a:t>
            </a:r>
            <a:r>
              <a:rPr sz="1000" spc="-75" dirty="0">
                <a:solidFill>
                  <a:prstClr val="black"/>
                </a:solidFill>
                <a:latin typeface="Arial"/>
                <a:cs typeface="Arial"/>
              </a:rPr>
              <a:t>CVPR </a:t>
            </a:r>
            <a:r>
              <a:rPr sz="1000" spc="-5" dirty="0">
                <a:solidFill>
                  <a:prstClr val="black"/>
                </a:solidFill>
                <a:latin typeface="Arial"/>
                <a:cs typeface="Arial"/>
              </a:rPr>
              <a:t>2011]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5801" y="5892800"/>
            <a:ext cx="11880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prstClr val="black"/>
                </a:solidFill>
                <a:latin typeface="Arial"/>
                <a:cs typeface="Arial"/>
              </a:rPr>
              <a:t>[Szegedy arxiv</a:t>
            </a:r>
            <a:r>
              <a:rPr sz="10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Arial"/>
                <a:cs typeface="Arial"/>
              </a:rPr>
              <a:t>2014]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39000" y="5892800"/>
            <a:ext cx="125857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prstClr val="black"/>
                </a:solidFill>
                <a:latin typeface="Arial"/>
                <a:cs typeface="Arial"/>
              </a:rPr>
              <a:t>[Simonyan arxiv</a:t>
            </a:r>
            <a:r>
              <a:rPr sz="10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Arial"/>
                <a:cs typeface="Arial"/>
              </a:rPr>
              <a:t>2014]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05000" y="304800"/>
            <a:ext cx="8382000" cy="55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91868" y="1099959"/>
            <a:ext cx="79375" cy="5206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31555" y="1118057"/>
            <a:ext cx="0" cy="5130800"/>
          </a:xfrm>
          <a:custGeom>
            <a:avLst/>
            <a:gdLst/>
            <a:ahLst/>
            <a:cxnLst/>
            <a:rect l="l" t="t" r="r" b="b"/>
            <a:pathLst>
              <a:path h="5130800">
                <a:moveTo>
                  <a:pt x="0" y="0"/>
                </a:moveTo>
                <a:lnTo>
                  <a:pt x="0" y="513034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05901" y="1130300"/>
            <a:ext cx="1100455" cy="643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b="1" u="sng" spc="-60" dirty="0">
                <a:solidFill>
                  <a:prstClr val="black"/>
                </a:solidFill>
                <a:latin typeface="Arial"/>
                <a:cs typeface="Arial"/>
              </a:rPr>
              <a:t>Year</a:t>
            </a:r>
            <a:r>
              <a:rPr b="1" u="sng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u="sng" spc="60" dirty="0">
                <a:solidFill>
                  <a:prstClr val="black"/>
                </a:solidFill>
                <a:latin typeface="Arial"/>
                <a:cs typeface="Arial"/>
              </a:rPr>
              <a:t>2015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R="88265">
              <a:spcBef>
                <a:spcPts val="740"/>
              </a:spcBef>
            </a:pPr>
            <a:r>
              <a:rPr spc="-75" dirty="0">
                <a:solidFill>
                  <a:prstClr val="black"/>
                </a:solidFill>
                <a:latin typeface="Arial"/>
                <a:cs typeface="Arial"/>
              </a:rPr>
              <a:t>MSRA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73490" y="2825789"/>
            <a:ext cx="1455420" cy="351155"/>
          </a:xfrm>
          <a:custGeom>
            <a:avLst/>
            <a:gdLst/>
            <a:ahLst/>
            <a:cxnLst/>
            <a:rect l="l" t="t" r="r" b="b"/>
            <a:pathLst>
              <a:path w="1455420" h="351155">
                <a:moveTo>
                  <a:pt x="0" y="0"/>
                </a:moveTo>
                <a:lnTo>
                  <a:pt x="1454861" y="0"/>
                </a:lnTo>
                <a:lnTo>
                  <a:pt x="1454861" y="350974"/>
                </a:lnTo>
                <a:lnTo>
                  <a:pt x="0" y="350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17701" y="2870201"/>
            <a:ext cx="1158875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5080" indent="-330200">
              <a:lnSpc>
                <a:spcPts val="1000"/>
              </a:lnSpc>
            </a:pPr>
            <a:r>
              <a:rPr sz="900" dirty="0">
                <a:solidFill>
                  <a:prstClr val="black"/>
                </a:solidFill>
                <a:latin typeface="Trebuchet MS"/>
                <a:cs typeface="Trebuchet MS"/>
              </a:rPr>
              <a:t>Dense descriptor</a:t>
            </a:r>
            <a:r>
              <a:rPr sz="90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prstClr val="black"/>
                </a:solidFill>
                <a:latin typeface="Trebuchet MS"/>
                <a:cs typeface="Trebuchet MS"/>
              </a:rPr>
              <a:t>grid:  </a:t>
            </a:r>
            <a:r>
              <a:rPr sz="900" spc="-5" dirty="0">
                <a:solidFill>
                  <a:prstClr val="black"/>
                </a:solidFill>
                <a:latin typeface="Trebuchet MS"/>
                <a:cs typeface="Trebuchet MS"/>
              </a:rPr>
              <a:t>HOG,</a:t>
            </a:r>
            <a:r>
              <a:rPr sz="900" spc="-9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prstClr val="black"/>
                </a:solidFill>
                <a:latin typeface="Trebuchet MS"/>
                <a:cs typeface="Trebuchet MS"/>
              </a:rPr>
              <a:t>LBP</a:t>
            </a:r>
            <a:endParaRPr sz="9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06600" y="1879600"/>
            <a:ext cx="977900" cy="647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70265" y="3408033"/>
            <a:ext cx="1458595" cy="351155"/>
          </a:xfrm>
          <a:custGeom>
            <a:avLst/>
            <a:gdLst/>
            <a:ahLst/>
            <a:cxnLst/>
            <a:rect l="l" t="t" r="r" b="b"/>
            <a:pathLst>
              <a:path w="1458595" h="351154">
                <a:moveTo>
                  <a:pt x="0" y="0"/>
                </a:moveTo>
                <a:lnTo>
                  <a:pt x="1458087" y="0"/>
                </a:lnTo>
                <a:lnTo>
                  <a:pt x="1458087" y="350974"/>
                </a:lnTo>
                <a:lnTo>
                  <a:pt x="0" y="350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41500" y="3454401"/>
            <a:ext cx="1319530" cy="263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0" marR="5080" indent="-317500">
              <a:lnSpc>
                <a:spcPts val="1000"/>
              </a:lnSpc>
            </a:pPr>
            <a:r>
              <a:rPr sz="900" dirty="0">
                <a:solidFill>
                  <a:prstClr val="black"/>
                </a:solidFill>
                <a:latin typeface="Trebuchet MS"/>
                <a:cs typeface="Trebuchet MS"/>
              </a:rPr>
              <a:t>Coding:</a:t>
            </a:r>
            <a:r>
              <a:rPr sz="900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prstClr val="black"/>
                </a:solidFill>
                <a:latin typeface="Trebuchet MS"/>
                <a:cs typeface="Trebuchet MS"/>
              </a:rPr>
              <a:t>local</a:t>
            </a:r>
            <a:r>
              <a:rPr sz="900" spc="-5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prstClr val="black"/>
                </a:solidFill>
                <a:latin typeface="Trebuchet MS"/>
                <a:cs typeface="Trebuchet MS"/>
              </a:rPr>
              <a:t>coordinate,  </a:t>
            </a:r>
            <a:r>
              <a:rPr sz="900" spc="-5" dirty="0">
                <a:solidFill>
                  <a:prstClr val="black"/>
                </a:solidFill>
                <a:latin typeface="Trebuchet MS"/>
                <a:cs typeface="Trebuchet MS"/>
              </a:rPr>
              <a:t>super-vector</a:t>
            </a:r>
            <a:endParaRPr sz="9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73491" y="4012299"/>
            <a:ext cx="1455420" cy="351155"/>
          </a:xfrm>
          <a:custGeom>
            <a:avLst/>
            <a:gdLst/>
            <a:ahLst/>
            <a:cxnLst/>
            <a:rect l="l" t="t" r="r" b="b"/>
            <a:pathLst>
              <a:path w="1455420" h="351154">
                <a:moveTo>
                  <a:pt x="0" y="0"/>
                </a:moveTo>
                <a:lnTo>
                  <a:pt x="1454861" y="0"/>
                </a:lnTo>
                <a:lnTo>
                  <a:pt x="1454861" y="350974"/>
                </a:lnTo>
                <a:lnTo>
                  <a:pt x="0" y="350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71700" y="4114801"/>
            <a:ext cx="66929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10" dirty="0">
                <a:solidFill>
                  <a:prstClr val="black"/>
                </a:solidFill>
                <a:latin typeface="Trebuchet MS"/>
                <a:cs typeface="Trebuchet MS"/>
              </a:rPr>
              <a:t>Pooling,</a:t>
            </a:r>
            <a:r>
              <a:rPr sz="900" spc="-6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prstClr val="black"/>
                </a:solidFill>
                <a:latin typeface="Trebuchet MS"/>
                <a:cs typeface="Trebuchet MS"/>
              </a:rPr>
              <a:t>SPM</a:t>
            </a:r>
            <a:endParaRPr sz="9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79035" y="4614671"/>
            <a:ext cx="1455420" cy="2295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436880">
              <a:spcBef>
                <a:spcPts val="710"/>
              </a:spcBef>
            </a:pPr>
            <a:r>
              <a:rPr sz="900" dirty="0">
                <a:solidFill>
                  <a:prstClr val="black"/>
                </a:solidFill>
                <a:latin typeface="Trebuchet MS"/>
                <a:cs typeface="Trebuchet MS"/>
              </a:rPr>
              <a:t>Linear</a:t>
            </a:r>
            <a:r>
              <a:rPr sz="900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prstClr val="black"/>
                </a:solidFill>
                <a:latin typeface="Trebuchet MS"/>
                <a:cs typeface="Trebuchet MS"/>
              </a:rPr>
              <a:t>SVM</a:t>
            </a:r>
            <a:endParaRPr sz="9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66900" y="6014680"/>
            <a:ext cx="1206500" cy="266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800" u="sng" dirty="0">
                <a:solidFill>
                  <a:srgbClr val="A5A5A5"/>
                </a:solidFill>
                <a:latin typeface="Trebuchet MS"/>
                <a:cs typeface="Trebuchet MS"/>
              </a:rPr>
              <a:t>Lion image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by Swissfrog</a:t>
            </a:r>
            <a:r>
              <a:rPr sz="800" spc="-10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is  licensed </a:t>
            </a:r>
            <a:r>
              <a:rPr sz="800" spc="-5" dirty="0">
                <a:solidFill>
                  <a:srgbClr val="A6A6A6"/>
                </a:solidFill>
                <a:latin typeface="Trebuchet MS"/>
                <a:cs typeface="Trebuchet MS"/>
              </a:rPr>
              <a:t>under </a:t>
            </a:r>
            <a:r>
              <a:rPr sz="800" u="sng" spc="-5" dirty="0">
                <a:solidFill>
                  <a:srgbClr val="A5A5A5"/>
                </a:solidFill>
                <a:latin typeface="Trebuchet MS"/>
                <a:cs typeface="Trebuchet MS"/>
              </a:rPr>
              <a:t>CC </a:t>
            </a:r>
            <a:r>
              <a:rPr sz="800" u="sng" dirty="0">
                <a:solidFill>
                  <a:srgbClr val="A5A5A5"/>
                </a:solidFill>
                <a:latin typeface="Trebuchet MS"/>
                <a:cs typeface="Trebuchet MS"/>
              </a:rPr>
              <a:t>BY</a:t>
            </a:r>
            <a:r>
              <a:rPr sz="800" u="sng" spc="-90" dirty="0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sz="800" u="sng" spc="-5" dirty="0">
                <a:solidFill>
                  <a:srgbClr val="A5A5A5"/>
                </a:solidFill>
                <a:latin typeface="Trebuchet MS"/>
                <a:cs typeface="Trebuchet MS"/>
              </a:rPr>
              <a:t>3.0</a:t>
            </a:r>
            <a:endParaRPr sz="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00920" y="2514601"/>
            <a:ext cx="0" cy="187325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2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57232" y="2706090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30">
                <a:moveTo>
                  <a:pt x="87375" y="0"/>
                </a:moveTo>
                <a:lnTo>
                  <a:pt x="0" y="0"/>
                </a:lnTo>
                <a:lnTo>
                  <a:pt x="43687" y="87376"/>
                </a:lnTo>
                <a:lnTo>
                  <a:pt x="87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00066" y="3182976"/>
            <a:ext cx="635" cy="127635"/>
          </a:xfrm>
          <a:custGeom>
            <a:avLst/>
            <a:gdLst/>
            <a:ahLst/>
            <a:cxnLst/>
            <a:rect l="l" t="t" r="r" b="b"/>
            <a:pathLst>
              <a:path w="634" h="127635">
                <a:moveTo>
                  <a:pt x="175" y="0"/>
                </a:moveTo>
                <a:lnTo>
                  <a:pt x="175" y="12708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56366" y="3314179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0" y="0"/>
                </a:moveTo>
                <a:lnTo>
                  <a:pt x="43445" y="87502"/>
                </a:lnTo>
                <a:lnTo>
                  <a:pt x="87374" y="2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99794" y="3765220"/>
            <a:ext cx="635" cy="149225"/>
          </a:xfrm>
          <a:custGeom>
            <a:avLst/>
            <a:gdLst/>
            <a:ahLst/>
            <a:cxnLst/>
            <a:rect l="l" t="t" r="r" b="b"/>
            <a:pathLst>
              <a:path w="634" h="149225">
                <a:moveTo>
                  <a:pt x="199" y="0"/>
                </a:moveTo>
                <a:lnTo>
                  <a:pt x="199" y="1491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56515" y="3918458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30" h="87629">
                <a:moveTo>
                  <a:pt x="87375" y="0"/>
                </a:moveTo>
                <a:lnTo>
                  <a:pt x="0" y="241"/>
                </a:lnTo>
                <a:lnTo>
                  <a:pt x="43920" y="87490"/>
                </a:lnTo>
                <a:lnTo>
                  <a:pt x="87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02594" y="4369485"/>
            <a:ext cx="1905" cy="147320"/>
          </a:xfrm>
          <a:custGeom>
            <a:avLst/>
            <a:gdLst/>
            <a:ahLst/>
            <a:cxnLst/>
            <a:rect l="l" t="t" r="r" b="b"/>
            <a:pathLst>
              <a:path w="1905" h="147320">
                <a:moveTo>
                  <a:pt x="677" y="0"/>
                </a:moveTo>
                <a:lnTo>
                  <a:pt x="677" y="1472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60301" y="4520540"/>
            <a:ext cx="87630" cy="88265"/>
          </a:xfrm>
          <a:custGeom>
            <a:avLst/>
            <a:gdLst/>
            <a:ahLst/>
            <a:cxnLst/>
            <a:rect l="l" t="t" r="r" b="b"/>
            <a:pathLst>
              <a:path w="87630" h="88264">
                <a:moveTo>
                  <a:pt x="87372" y="0"/>
                </a:moveTo>
                <a:lnTo>
                  <a:pt x="0" y="812"/>
                </a:lnTo>
                <a:lnTo>
                  <a:pt x="44490" y="87782"/>
                </a:lnTo>
                <a:lnTo>
                  <a:pt x="87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78116" y="2003768"/>
            <a:ext cx="607695" cy="124393"/>
          </a:xfrm>
          <a:prstGeom prst="rect">
            <a:avLst/>
          </a:prstGeom>
          <a:ln w="12699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63830">
              <a:lnSpc>
                <a:spcPts val="940"/>
              </a:lnSpc>
              <a:spcBef>
                <a:spcPts val="70"/>
              </a:spcBef>
            </a:pPr>
            <a:r>
              <a:rPr sz="800" dirty="0">
                <a:solidFill>
                  <a:prstClr val="black"/>
                </a:solidFill>
                <a:latin typeface="Trebuchet MS"/>
                <a:cs typeface="Trebuchet MS"/>
              </a:rPr>
              <a:t>Image</a:t>
            </a:r>
            <a:endParaRPr sz="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7671066" y="2236242"/>
          <a:ext cx="607494" cy="462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905">
                <a:tc>
                  <a:txBody>
                    <a:bodyPr/>
                    <a:lstStyle/>
                    <a:p>
                      <a:pPr marL="126364">
                        <a:lnSpc>
                          <a:spcPts val="950"/>
                        </a:lnSpc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conv-64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322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93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conv-64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74">
                      <a:solidFill>
                        <a:srgbClr val="000000"/>
                      </a:solidFill>
                      <a:prstDash val="solid"/>
                    </a:lnT>
                    <a:lnB w="322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05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7676858" y="2770543"/>
          <a:ext cx="603037" cy="462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940">
                <a:tc>
                  <a:txBody>
                    <a:bodyPr/>
                    <a:lstStyle/>
                    <a:p>
                      <a:pPr marL="7620" algn="ctr">
                        <a:lnSpc>
                          <a:spcPts val="944"/>
                        </a:lnSpc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conv-128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3434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651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conv-128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4344">
                      <a:solidFill>
                        <a:srgbClr val="000000"/>
                      </a:solidFill>
                      <a:prstDash val="solid"/>
                    </a:lnT>
                    <a:lnB w="322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99"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61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7673099" y="3311410"/>
          <a:ext cx="606799" cy="462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899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conv-256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322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86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conv-256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61">
                      <a:solidFill>
                        <a:srgbClr val="000000"/>
                      </a:solidFill>
                      <a:prstDash val="solid"/>
                    </a:lnT>
                    <a:lnB w="322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05">
                <a:tc>
                  <a:txBody>
                    <a:bodyPr/>
                    <a:lstStyle/>
                    <a:p>
                      <a:pPr marR="3175" algn="ctr">
                        <a:lnSpc>
                          <a:spcPts val="955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7679918" y="3837902"/>
          <a:ext cx="607494" cy="462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905">
                <a:tc>
                  <a:txBody>
                    <a:bodyPr/>
                    <a:lstStyle/>
                    <a:p>
                      <a:pPr algn="ctr">
                        <a:lnSpc>
                          <a:spcPts val="940"/>
                        </a:lnSpc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conv-512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322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conv-512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74">
                      <a:solidFill>
                        <a:srgbClr val="000000"/>
                      </a:solidFill>
                      <a:prstDash val="solid"/>
                    </a:lnT>
                    <a:lnB w="322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7668285" y="4947513"/>
          <a:ext cx="607494" cy="6255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89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fc-4096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322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86">
                <a:tc>
                  <a:txBody>
                    <a:bodyPr/>
                    <a:lstStyle/>
                    <a:p>
                      <a:pPr marL="2540" algn="ctr">
                        <a:lnSpc>
                          <a:spcPts val="940"/>
                        </a:lnSpc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fc-4096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61">
                      <a:solidFill>
                        <a:srgbClr val="000000"/>
                      </a:solidFill>
                      <a:prstDash val="solid"/>
                    </a:lnT>
                    <a:lnB w="322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8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fc-1000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74">
                      <a:solidFill>
                        <a:srgbClr val="000000"/>
                      </a:solidFill>
                      <a:prstDash val="solid"/>
                    </a:lnT>
                    <a:lnB w="3464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09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softmax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464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7678527" y="4370883"/>
          <a:ext cx="607494" cy="462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905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conv-512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322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5" dirty="0">
                          <a:latin typeface="Trebuchet MS"/>
                          <a:cs typeface="Trebuchet MS"/>
                        </a:rPr>
                        <a:t>conv-512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74">
                      <a:solidFill>
                        <a:srgbClr val="000000"/>
                      </a:solidFill>
                      <a:prstDash val="solid"/>
                    </a:lnT>
                    <a:lnB w="322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0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Trebuchet MS"/>
                          <a:cs typeface="Trebuchet MS"/>
                        </a:rPr>
                        <a:t>maxpool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322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6504038" y="20711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546904" y="2091033"/>
            <a:ext cx="90897" cy="90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46900" y="209102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04038" y="217092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46904" y="2190795"/>
            <a:ext cx="90897" cy="908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546900" y="219080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04038" y="2268451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546904" y="2288306"/>
            <a:ext cx="90897" cy="908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546900" y="228831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504038" y="2368006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546904" y="2387870"/>
            <a:ext cx="90897" cy="908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546900" y="238786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04038" y="2466050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546904" y="2485914"/>
            <a:ext cx="90897" cy="908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546900" y="248591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04038" y="256409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546904" y="2583958"/>
            <a:ext cx="90897" cy="908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546900" y="258395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503263" y="266094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546130" y="2680799"/>
            <a:ext cx="90887" cy="908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546126" y="268080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357442" y="2755712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400299" y="2775576"/>
            <a:ext cx="90897" cy="908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400304" y="277557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457606" y="2755712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500477" y="2775576"/>
            <a:ext cx="90893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500469" y="277557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557784" y="2755712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600651" y="2775576"/>
            <a:ext cx="90887" cy="90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600647" y="277557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357861" y="2855521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400728" y="2875385"/>
            <a:ext cx="90887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400723" y="287538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458026" y="2855521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500896" y="2875385"/>
            <a:ext cx="90893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500888" y="287538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554254" y="285360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597120" y="2873468"/>
            <a:ext cx="90897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597116" y="287346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654431" y="285360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697298" y="2873468"/>
            <a:ext cx="90887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697294" y="287346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504038" y="294994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546904" y="2969810"/>
            <a:ext cx="90897" cy="908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546900" y="296980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355626" y="3048066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98496" y="3067933"/>
            <a:ext cx="90893" cy="908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398488" y="306793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455803" y="3048066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498670" y="3067933"/>
            <a:ext cx="90887" cy="908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498666" y="306793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555981" y="3048066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598838" y="3067933"/>
            <a:ext cx="90893" cy="908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598843" y="306793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356045" y="3147888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398915" y="3167742"/>
            <a:ext cx="90893" cy="90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398907" y="316774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456222" y="3147888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499089" y="3167742"/>
            <a:ext cx="90887" cy="908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499085" y="316774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552450" y="3145970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595317" y="3165825"/>
            <a:ext cx="90887" cy="90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595313" y="316583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652628" y="3145970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695485" y="3165825"/>
            <a:ext cx="90893" cy="908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695490" y="316583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502234" y="324229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545101" y="3262167"/>
            <a:ext cx="90887" cy="908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545097" y="326217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355626" y="3331936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398496" y="3351791"/>
            <a:ext cx="90893" cy="908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398488" y="335179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455803" y="3331936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498670" y="3351791"/>
            <a:ext cx="90887" cy="908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498666" y="335179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555981" y="3331936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598838" y="3351791"/>
            <a:ext cx="90893" cy="908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598843" y="335179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356045" y="343174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6398915" y="3451610"/>
            <a:ext cx="90893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398907" y="345160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456222" y="343174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6499089" y="3451610"/>
            <a:ext cx="90887" cy="90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499085" y="345160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552450" y="342982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595317" y="3449692"/>
            <a:ext cx="90887" cy="908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595313" y="344968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652628" y="342982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695485" y="3449692"/>
            <a:ext cx="90893" cy="908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695490" y="344968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6502234" y="3526170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6545101" y="3546025"/>
            <a:ext cx="90887" cy="908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6545097" y="354603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6869315" y="2160028"/>
            <a:ext cx="0" cy="186690"/>
          </a:xfrm>
          <a:custGeom>
            <a:avLst/>
            <a:gdLst/>
            <a:ahLst/>
            <a:cxnLst/>
            <a:rect l="l" t="t" r="r" b="b"/>
            <a:pathLst>
              <a:path h="186689">
                <a:moveTo>
                  <a:pt x="0" y="0"/>
                </a:moveTo>
                <a:lnTo>
                  <a:pt x="0" y="1866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825627" y="2350922"/>
            <a:ext cx="87630" cy="87630"/>
          </a:xfrm>
          <a:custGeom>
            <a:avLst/>
            <a:gdLst/>
            <a:ahLst/>
            <a:cxnLst/>
            <a:rect l="l" t="t" r="r" b="b"/>
            <a:pathLst>
              <a:path w="87629" h="87630">
                <a:moveTo>
                  <a:pt x="87375" y="0"/>
                </a:moveTo>
                <a:lnTo>
                  <a:pt x="0" y="0"/>
                </a:lnTo>
                <a:lnTo>
                  <a:pt x="43687" y="87375"/>
                </a:lnTo>
                <a:lnTo>
                  <a:pt x="87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404089" y="362868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6446946" y="3648539"/>
            <a:ext cx="90897" cy="9089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6446951" y="364854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6504254" y="362868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547124" y="3648539"/>
            <a:ext cx="90893" cy="90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547116" y="364854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604431" y="362868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647298" y="3648539"/>
            <a:ext cx="90887" cy="90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647294" y="364854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303911" y="363009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346778" y="3649958"/>
            <a:ext cx="90887" cy="908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346774" y="364995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308356" y="37332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351226" y="3753124"/>
            <a:ext cx="90893" cy="908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351219" y="375312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408534" y="37332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451401" y="3753124"/>
            <a:ext cx="90887" cy="90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6451396" y="375312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506565" y="37332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6549432" y="3753124"/>
            <a:ext cx="90887" cy="908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549428" y="375312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6606743" y="37332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6649600" y="3753124"/>
            <a:ext cx="90893" cy="90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6649605" y="375312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6706908" y="3735631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6749774" y="3755495"/>
            <a:ext cx="90897" cy="908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6749770" y="375549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6308229" y="383171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6351096" y="3851574"/>
            <a:ext cx="90887" cy="90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6351092" y="385157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6306692" y="393038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6349550" y="3950250"/>
            <a:ext cx="90893" cy="908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6349555" y="395024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6306248" y="4029102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6349105" y="4048970"/>
            <a:ext cx="90893" cy="908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6349110" y="404897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6304699" y="4127781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6347568" y="4147646"/>
            <a:ext cx="90893" cy="908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6347561" y="4147642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558991" y="38348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601848" y="3854733"/>
            <a:ext cx="90893" cy="908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6601853" y="385472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6412382" y="392449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6455249" y="3944360"/>
            <a:ext cx="90887" cy="908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6455244" y="394436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6512559" y="392449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6555417" y="3944360"/>
            <a:ext cx="90897" cy="908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6555422" y="394436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6612725" y="392449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6655594" y="3944360"/>
            <a:ext cx="90893" cy="908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6655599" y="394436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412801" y="402431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455668" y="4044170"/>
            <a:ext cx="90887" cy="908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6455664" y="404417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6512979" y="402431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6555836" y="4044170"/>
            <a:ext cx="90897" cy="908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6555841" y="404417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6609207" y="402239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6652063" y="4042252"/>
            <a:ext cx="90893" cy="908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6652069" y="404225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6709371" y="402239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752238" y="4042252"/>
            <a:ext cx="90887" cy="908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6752234" y="404225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6558991" y="4115196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6601848" y="4135063"/>
            <a:ext cx="90893" cy="908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6601853" y="413506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6412166" y="4211830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6455033" y="4231695"/>
            <a:ext cx="90887" cy="908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455028" y="423169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6512343" y="4211830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6555201" y="4231695"/>
            <a:ext cx="90893" cy="908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6555206" y="423169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6612509" y="4211830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6655375" y="4231695"/>
            <a:ext cx="90897" cy="908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6655371" y="423169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6416611" y="431641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6459478" y="4336279"/>
            <a:ext cx="90887" cy="90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6459473" y="433627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6514642" y="431641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6557509" y="4336279"/>
            <a:ext cx="90897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6557505" y="433627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6614820" y="431641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6657687" y="4336279"/>
            <a:ext cx="90887" cy="90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6657682" y="433627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714997" y="431877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757855" y="4338641"/>
            <a:ext cx="90893" cy="908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757860" y="433863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567068" y="4407308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609935" y="4427173"/>
            <a:ext cx="90887" cy="90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609931" y="442716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6468922" y="450982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6511779" y="4529678"/>
            <a:ext cx="90897" cy="9089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6511785" y="452968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6569087" y="450982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6611957" y="4529678"/>
            <a:ext cx="90893" cy="908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6611950" y="452968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6669265" y="450982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6712131" y="4529678"/>
            <a:ext cx="90887" cy="908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6712127" y="452968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6368745" y="451123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6411611" y="4531097"/>
            <a:ext cx="90887" cy="908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6411607" y="4531093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6373190" y="461440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6416057" y="4634272"/>
            <a:ext cx="90887" cy="90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6416052" y="463426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6473367" y="461440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6516234" y="4634272"/>
            <a:ext cx="90887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6516230" y="463426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6571399" y="461440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6614265" y="4634272"/>
            <a:ext cx="90887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6614261" y="463426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6671576" y="461440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6714433" y="4634272"/>
            <a:ext cx="90893" cy="90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6714439" y="463426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6771741" y="4616770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6814608" y="4636634"/>
            <a:ext cx="90887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6814604" y="463663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6373063" y="4712858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7" name="object 257"/>
          <p:cNvSpPr/>
          <p:nvPr/>
        </p:nvSpPr>
        <p:spPr>
          <a:xfrm>
            <a:off x="6415929" y="4732722"/>
            <a:ext cx="90887" cy="908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6415925" y="4732718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6371526" y="481152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6414383" y="4831392"/>
            <a:ext cx="90893" cy="908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6414389" y="483139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6371082" y="491025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6413938" y="4930109"/>
            <a:ext cx="90893" cy="9089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6413944" y="493011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6369532" y="5008920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6412399" y="5028785"/>
            <a:ext cx="90897" cy="908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6412395" y="5028781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6623824" y="471600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6666681" y="4735875"/>
            <a:ext cx="90893" cy="908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6666687" y="473588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6477215" y="480564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6520082" y="4825499"/>
            <a:ext cx="90887" cy="908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6520078" y="482550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6577393" y="480564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6620250" y="4825499"/>
            <a:ext cx="90893" cy="908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6620255" y="482550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6677558" y="480564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6720424" y="4825499"/>
            <a:ext cx="90897" cy="908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6720420" y="482550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0" name="object 280"/>
          <p:cNvSpPr/>
          <p:nvPr/>
        </p:nvSpPr>
        <p:spPr>
          <a:xfrm>
            <a:off x="6477634" y="490545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6520501" y="4925308"/>
            <a:ext cx="90887" cy="90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6520497" y="492531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6577812" y="490545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6620669" y="4925308"/>
            <a:ext cx="90893" cy="9089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6620674" y="492531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6" name="object 286"/>
          <p:cNvSpPr/>
          <p:nvPr/>
        </p:nvSpPr>
        <p:spPr>
          <a:xfrm>
            <a:off x="6674040" y="490353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" name="object 287"/>
          <p:cNvSpPr/>
          <p:nvPr/>
        </p:nvSpPr>
        <p:spPr>
          <a:xfrm>
            <a:off x="6716897" y="4923390"/>
            <a:ext cx="90893" cy="908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8" name="object 288"/>
          <p:cNvSpPr/>
          <p:nvPr/>
        </p:nvSpPr>
        <p:spPr>
          <a:xfrm>
            <a:off x="6716903" y="492339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" name="object 289"/>
          <p:cNvSpPr/>
          <p:nvPr/>
        </p:nvSpPr>
        <p:spPr>
          <a:xfrm>
            <a:off x="6774205" y="490353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6817072" y="4923390"/>
            <a:ext cx="90887" cy="908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1" name="object 291"/>
          <p:cNvSpPr/>
          <p:nvPr/>
        </p:nvSpPr>
        <p:spPr>
          <a:xfrm>
            <a:off x="6817068" y="492339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2" name="object 292"/>
          <p:cNvSpPr/>
          <p:nvPr/>
        </p:nvSpPr>
        <p:spPr>
          <a:xfrm>
            <a:off x="6623824" y="4996334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6666681" y="5016202"/>
            <a:ext cx="90893" cy="908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" name="object 294"/>
          <p:cNvSpPr/>
          <p:nvPr/>
        </p:nvSpPr>
        <p:spPr>
          <a:xfrm>
            <a:off x="6666687" y="501620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6477000" y="50929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" name="object 296"/>
          <p:cNvSpPr/>
          <p:nvPr/>
        </p:nvSpPr>
        <p:spPr>
          <a:xfrm>
            <a:off x="6519866" y="5112833"/>
            <a:ext cx="90887" cy="908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6519862" y="511282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8" name="object 298"/>
          <p:cNvSpPr/>
          <p:nvPr/>
        </p:nvSpPr>
        <p:spPr>
          <a:xfrm>
            <a:off x="6577177" y="50929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6620034" y="5112833"/>
            <a:ext cx="90893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0" name="object 300"/>
          <p:cNvSpPr/>
          <p:nvPr/>
        </p:nvSpPr>
        <p:spPr>
          <a:xfrm>
            <a:off x="6620040" y="511282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1" name="object 301"/>
          <p:cNvSpPr/>
          <p:nvPr/>
        </p:nvSpPr>
        <p:spPr>
          <a:xfrm>
            <a:off x="6677342" y="5092969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2" name="object 302"/>
          <p:cNvSpPr/>
          <p:nvPr/>
        </p:nvSpPr>
        <p:spPr>
          <a:xfrm>
            <a:off x="6720209" y="5112833"/>
            <a:ext cx="90897" cy="90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3" name="object 303"/>
          <p:cNvSpPr/>
          <p:nvPr/>
        </p:nvSpPr>
        <p:spPr>
          <a:xfrm>
            <a:off x="6720204" y="511282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4" name="object 304"/>
          <p:cNvSpPr/>
          <p:nvPr/>
        </p:nvSpPr>
        <p:spPr>
          <a:xfrm>
            <a:off x="6481445" y="519755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6524311" y="5217418"/>
            <a:ext cx="90887" cy="90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6" name="object 306"/>
          <p:cNvSpPr/>
          <p:nvPr/>
        </p:nvSpPr>
        <p:spPr>
          <a:xfrm>
            <a:off x="6524307" y="521741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6579476" y="519755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8" name="object 308"/>
          <p:cNvSpPr/>
          <p:nvPr/>
        </p:nvSpPr>
        <p:spPr>
          <a:xfrm>
            <a:off x="6622342" y="5217418"/>
            <a:ext cx="90887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9" name="object 309"/>
          <p:cNvSpPr/>
          <p:nvPr/>
        </p:nvSpPr>
        <p:spPr>
          <a:xfrm>
            <a:off x="6622338" y="521741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0" name="object 310"/>
          <p:cNvSpPr/>
          <p:nvPr/>
        </p:nvSpPr>
        <p:spPr>
          <a:xfrm>
            <a:off x="6679653" y="5197553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1" name="object 311"/>
          <p:cNvSpPr/>
          <p:nvPr/>
        </p:nvSpPr>
        <p:spPr>
          <a:xfrm>
            <a:off x="6722520" y="5217418"/>
            <a:ext cx="90887" cy="90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2" name="object 312"/>
          <p:cNvSpPr/>
          <p:nvPr/>
        </p:nvSpPr>
        <p:spPr>
          <a:xfrm>
            <a:off x="6722516" y="521741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3" name="object 313"/>
          <p:cNvSpPr/>
          <p:nvPr/>
        </p:nvSpPr>
        <p:spPr>
          <a:xfrm>
            <a:off x="6779831" y="5199915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4" name="object 314"/>
          <p:cNvSpPr/>
          <p:nvPr/>
        </p:nvSpPr>
        <p:spPr>
          <a:xfrm>
            <a:off x="6822688" y="5219780"/>
            <a:ext cx="90893" cy="90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5" name="object 315"/>
          <p:cNvSpPr/>
          <p:nvPr/>
        </p:nvSpPr>
        <p:spPr>
          <a:xfrm>
            <a:off x="6822694" y="5219776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6" name="object 316"/>
          <p:cNvSpPr/>
          <p:nvPr/>
        </p:nvSpPr>
        <p:spPr>
          <a:xfrm>
            <a:off x="6628587" y="528844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6671453" y="5308312"/>
            <a:ext cx="90887" cy="908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8" name="object 318"/>
          <p:cNvSpPr/>
          <p:nvPr/>
        </p:nvSpPr>
        <p:spPr>
          <a:xfrm>
            <a:off x="6671449" y="5308307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9" name="object 319"/>
          <p:cNvSpPr/>
          <p:nvPr/>
        </p:nvSpPr>
        <p:spPr>
          <a:xfrm>
            <a:off x="6626123" y="5386148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0" name="object 320"/>
          <p:cNvSpPr/>
          <p:nvPr/>
        </p:nvSpPr>
        <p:spPr>
          <a:xfrm>
            <a:off x="6668990" y="5406003"/>
            <a:ext cx="90887" cy="908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1" name="object 321"/>
          <p:cNvSpPr/>
          <p:nvPr/>
        </p:nvSpPr>
        <p:spPr>
          <a:xfrm>
            <a:off x="6668985" y="540600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2" name="object 322"/>
          <p:cNvSpPr/>
          <p:nvPr/>
        </p:nvSpPr>
        <p:spPr>
          <a:xfrm>
            <a:off x="6622618" y="5588787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3" name="object 323"/>
          <p:cNvSpPr/>
          <p:nvPr/>
        </p:nvSpPr>
        <p:spPr>
          <a:xfrm>
            <a:off x="6665484" y="5608650"/>
            <a:ext cx="90887" cy="908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4" name="object 324"/>
          <p:cNvSpPr/>
          <p:nvPr/>
        </p:nvSpPr>
        <p:spPr>
          <a:xfrm>
            <a:off x="6665480" y="5608649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5" name="object 325"/>
          <p:cNvSpPr/>
          <p:nvPr/>
        </p:nvSpPr>
        <p:spPr>
          <a:xfrm>
            <a:off x="6624104" y="5490311"/>
            <a:ext cx="176616" cy="17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6" name="object 326"/>
          <p:cNvSpPr/>
          <p:nvPr/>
        </p:nvSpPr>
        <p:spPr>
          <a:xfrm>
            <a:off x="6666961" y="5510167"/>
            <a:ext cx="90893" cy="908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" name="object 327"/>
          <p:cNvSpPr/>
          <p:nvPr/>
        </p:nvSpPr>
        <p:spPr>
          <a:xfrm>
            <a:off x="6666966" y="5510174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39" h="91439">
                <a:moveTo>
                  <a:pt x="77581" y="13310"/>
                </a:moveTo>
                <a:lnTo>
                  <a:pt x="87564" y="28344"/>
                </a:lnTo>
                <a:lnTo>
                  <a:pt x="90891" y="45445"/>
                </a:lnTo>
                <a:lnTo>
                  <a:pt x="87564" y="62547"/>
                </a:lnTo>
                <a:lnTo>
                  <a:pt x="77581" y="77581"/>
                </a:lnTo>
                <a:lnTo>
                  <a:pt x="62547" y="87564"/>
                </a:lnTo>
                <a:lnTo>
                  <a:pt x="45445" y="90892"/>
                </a:lnTo>
                <a:lnTo>
                  <a:pt x="28344" y="87564"/>
                </a:lnTo>
                <a:lnTo>
                  <a:pt x="13310" y="77581"/>
                </a:lnTo>
                <a:lnTo>
                  <a:pt x="3327" y="62547"/>
                </a:lnTo>
                <a:lnTo>
                  <a:pt x="0" y="45445"/>
                </a:lnTo>
                <a:lnTo>
                  <a:pt x="3327" y="28344"/>
                </a:lnTo>
                <a:lnTo>
                  <a:pt x="13310" y="13310"/>
                </a:lnTo>
                <a:lnTo>
                  <a:pt x="28344" y="3327"/>
                </a:lnTo>
                <a:lnTo>
                  <a:pt x="45445" y="0"/>
                </a:lnTo>
                <a:lnTo>
                  <a:pt x="62547" y="3327"/>
                </a:lnTo>
                <a:lnTo>
                  <a:pt x="77581" y="1331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8" name="object 328"/>
          <p:cNvSpPr/>
          <p:nvPr/>
        </p:nvSpPr>
        <p:spPr>
          <a:xfrm>
            <a:off x="5504739" y="2085332"/>
            <a:ext cx="196973" cy="1969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5547598" y="2105187"/>
            <a:ext cx="111248" cy="1112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5547601" y="2105190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94956" y="16291"/>
                </a:moveTo>
                <a:lnTo>
                  <a:pt x="107175" y="34692"/>
                </a:lnTo>
                <a:lnTo>
                  <a:pt x="111247" y="55623"/>
                </a:lnTo>
                <a:lnTo>
                  <a:pt x="107175" y="76555"/>
                </a:lnTo>
                <a:lnTo>
                  <a:pt x="94956" y="94956"/>
                </a:lnTo>
                <a:lnTo>
                  <a:pt x="76555" y="107175"/>
                </a:lnTo>
                <a:lnTo>
                  <a:pt x="55623" y="111247"/>
                </a:lnTo>
                <a:lnTo>
                  <a:pt x="34692" y="107175"/>
                </a:lnTo>
                <a:lnTo>
                  <a:pt x="16291" y="94956"/>
                </a:lnTo>
                <a:lnTo>
                  <a:pt x="4072" y="76555"/>
                </a:lnTo>
                <a:lnTo>
                  <a:pt x="0" y="55623"/>
                </a:lnTo>
                <a:lnTo>
                  <a:pt x="4072" y="34692"/>
                </a:lnTo>
                <a:lnTo>
                  <a:pt x="16291" y="16291"/>
                </a:lnTo>
                <a:lnTo>
                  <a:pt x="34692" y="4072"/>
                </a:lnTo>
                <a:lnTo>
                  <a:pt x="55623" y="0"/>
                </a:lnTo>
                <a:lnTo>
                  <a:pt x="76555" y="4072"/>
                </a:lnTo>
                <a:lnTo>
                  <a:pt x="94956" y="16291"/>
                </a:lnTo>
                <a:close/>
              </a:path>
            </a:pathLst>
          </a:custGeom>
          <a:ln w="9525">
            <a:solidFill>
              <a:srgbClr val="BE4B48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1" name="object 331"/>
          <p:cNvSpPr txBox="1"/>
          <p:nvPr/>
        </p:nvSpPr>
        <p:spPr>
          <a:xfrm>
            <a:off x="5638801" y="2044649"/>
            <a:ext cx="716915" cy="73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1000" spc="10" dirty="0">
                <a:solidFill>
                  <a:prstClr val="black"/>
                </a:solidFill>
                <a:latin typeface="Arial"/>
                <a:cs typeface="Arial"/>
              </a:rPr>
              <a:t>Pooling  Convolution  </a:t>
            </a:r>
            <a:r>
              <a:rPr sz="1000" spc="-10" dirty="0">
                <a:solidFill>
                  <a:prstClr val="black"/>
                </a:solidFill>
                <a:latin typeface="Arial"/>
                <a:cs typeface="Arial"/>
              </a:rPr>
              <a:t>Softmax  </a:t>
            </a:r>
            <a:r>
              <a:rPr sz="1000" spc="20" dirty="0">
                <a:solidFill>
                  <a:prstClr val="black"/>
                </a:solidFill>
                <a:latin typeface="Arial"/>
                <a:cs typeface="Arial"/>
              </a:rPr>
              <a:t>Other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5504739" y="2242316"/>
            <a:ext cx="196973" cy="1969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5547598" y="2262171"/>
            <a:ext cx="111248" cy="1112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5547601" y="2262174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94956" y="16291"/>
                </a:moveTo>
                <a:lnTo>
                  <a:pt x="107175" y="34692"/>
                </a:lnTo>
                <a:lnTo>
                  <a:pt x="111247" y="55623"/>
                </a:lnTo>
                <a:lnTo>
                  <a:pt x="107175" y="76555"/>
                </a:lnTo>
                <a:lnTo>
                  <a:pt x="94956" y="94956"/>
                </a:lnTo>
                <a:lnTo>
                  <a:pt x="76555" y="107175"/>
                </a:lnTo>
                <a:lnTo>
                  <a:pt x="55623" y="111247"/>
                </a:lnTo>
                <a:lnTo>
                  <a:pt x="34692" y="107175"/>
                </a:lnTo>
                <a:lnTo>
                  <a:pt x="16291" y="94956"/>
                </a:lnTo>
                <a:lnTo>
                  <a:pt x="4072" y="76555"/>
                </a:lnTo>
                <a:lnTo>
                  <a:pt x="0" y="55623"/>
                </a:lnTo>
                <a:lnTo>
                  <a:pt x="4072" y="34692"/>
                </a:lnTo>
                <a:lnTo>
                  <a:pt x="16291" y="16291"/>
                </a:lnTo>
                <a:lnTo>
                  <a:pt x="34692" y="4072"/>
                </a:lnTo>
                <a:lnTo>
                  <a:pt x="55623" y="0"/>
                </a:lnTo>
                <a:lnTo>
                  <a:pt x="76555" y="4072"/>
                </a:lnTo>
                <a:lnTo>
                  <a:pt x="94956" y="16291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5505743" y="2404648"/>
            <a:ext cx="196973" cy="1969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6" name="object 336"/>
          <p:cNvSpPr/>
          <p:nvPr/>
        </p:nvSpPr>
        <p:spPr>
          <a:xfrm>
            <a:off x="5548611" y="2424513"/>
            <a:ext cx="111239" cy="1112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7" name="object 337"/>
          <p:cNvSpPr/>
          <p:nvPr/>
        </p:nvSpPr>
        <p:spPr>
          <a:xfrm>
            <a:off x="5548604" y="2424518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94956" y="16291"/>
                </a:moveTo>
                <a:lnTo>
                  <a:pt x="107175" y="34692"/>
                </a:lnTo>
                <a:lnTo>
                  <a:pt x="111247" y="55623"/>
                </a:lnTo>
                <a:lnTo>
                  <a:pt x="107175" y="76555"/>
                </a:lnTo>
                <a:lnTo>
                  <a:pt x="94956" y="94956"/>
                </a:lnTo>
                <a:lnTo>
                  <a:pt x="76555" y="107175"/>
                </a:lnTo>
                <a:lnTo>
                  <a:pt x="55623" y="111247"/>
                </a:lnTo>
                <a:lnTo>
                  <a:pt x="34692" y="107175"/>
                </a:lnTo>
                <a:lnTo>
                  <a:pt x="16291" y="94956"/>
                </a:lnTo>
                <a:lnTo>
                  <a:pt x="4072" y="76555"/>
                </a:lnTo>
                <a:lnTo>
                  <a:pt x="0" y="55623"/>
                </a:lnTo>
                <a:lnTo>
                  <a:pt x="4072" y="34692"/>
                </a:lnTo>
                <a:lnTo>
                  <a:pt x="16291" y="16291"/>
                </a:lnTo>
                <a:lnTo>
                  <a:pt x="34692" y="4072"/>
                </a:lnTo>
                <a:lnTo>
                  <a:pt x="55623" y="0"/>
                </a:lnTo>
                <a:lnTo>
                  <a:pt x="76555" y="4072"/>
                </a:lnTo>
                <a:lnTo>
                  <a:pt x="94956" y="16291"/>
                </a:lnTo>
                <a:close/>
              </a:path>
            </a:pathLst>
          </a:custGeom>
          <a:ln w="9525">
            <a:solidFill>
              <a:srgbClr val="F6924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8" name="object 338"/>
          <p:cNvSpPr/>
          <p:nvPr/>
        </p:nvSpPr>
        <p:spPr>
          <a:xfrm>
            <a:off x="5518963" y="2574640"/>
            <a:ext cx="176295" cy="17629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9" name="object 339"/>
          <p:cNvSpPr/>
          <p:nvPr/>
        </p:nvSpPr>
        <p:spPr>
          <a:xfrm>
            <a:off x="5561828" y="2594498"/>
            <a:ext cx="90570" cy="9057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0" name="object 340"/>
          <p:cNvSpPr/>
          <p:nvPr/>
        </p:nvSpPr>
        <p:spPr>
          <a:xfrm>
            <a:off x="5561826" y="2594496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5">
                <a:moveTo>
                  <a:pt x="77306" y="13263"/>
                </a:moveTo>
                <a:lnTo>
                  <a:pt x="87254" y="28244"/>
                </a:lnTo>
                <a:lnTo>
                  <a:pt x="90569" y="45284"/>
                </a:lnTo>
                <a:lnTo>
                  <a:pt x="87254" y="62325"/>
                </a:lnTo>
                <a:lnTo>
                  <a:pt x="77306" y="77306"/>
                </a:lnTo>
                <a:lnTo>
                  <a:pt x="62325" y="87254"/>
                </a:lnTo>
                <a:lnTo>
                  <a:pt x="45284" y="90569"/>
                </a:lnTo>
                <a:lnTo>
                  <a:pt x="28244" y="87254"/>
                </a:lnTo>
                <a:lnTo>
                  <a:pt x="13263" y="77306"/>
                </a:lnTo>
                <a:lnTo>
                  <a:pt x="3315" y="62325"/>
                </a:lnTo>
                <a:lnTo>
                  <a:pt x="0" y="45284"/>
                </a:lnTo>
                <a:lnTo>
                  <a:pt x="3315" y="28244"/>
                </a:lnTo>
                <a:lnTo>
                  <a:pt x="13263" y="13263"/>
                </a:lnTo>
                <a:lnTo>
                  <a:pt x="28244" y="3315"/>
                </a:lnTo>
                <a:lnTo>
                  <a:pt x="45284" y="0"/>
                </a:lnTo>
                <a:lnTo>
                  <a:pt x="62325" y="3315"/>
                </a:lnTo>
                <a:lnTo>
                  <a:pt x="77306" y="1326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9589172" y="1872646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223" y="0"/>
                </a:lnTo>
              </a:path>
            </a:pathLst>
          </a:custGeom>
          <a:ln w="19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2" name="object 342"/>
          <p:cNvSpPr/>
          <p:nvPr/>
        </p:nvSpPr>
        <p:spPr>
          <a:xfrm>
            <a:off x="9589172" y="3850068"/>
            <a:ext cx="32384" cy="0"/>
          </a:xfrm>
          <a:custGeom>
            <a:avLst/>
            <a:gdLst/>
            <a:ahLst/>
            <a:cxnLst/>
            <a:rect l="l" t="t" r="r" b="b"/>
            <a:pathLst>
              <a:path w="32384">
                <a:moveTo>
                  <a:pt x="0" y="0"/>
                </a:moveTo>
                <a:lnTo>
                  <a:pt x="32223" y="0"/>
                </a:lnTo>
              </a:path>
            </a:pathLst>
          </a:custGeom>
          <a:ln w="19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3" name="object 343"/>
          <p:cNvSpPr/>
          <p:nvPr/>
        </p:nvSpPr>
        <p:spPr>
          <a:xfrm>
            <a:off x="9587763" y="5716282"/>
            <a:ext cx="54610" cy="55244"/>
          </a:xfrm>
          <a:custGeom>
            <a:avLst/>
            <a:gdLst/>
            <a:ahLst/>
            <a:cxnLst/>
            <a:rect l="l" t="t" r="r" b="b"/>
            <a:pathLst>
              <a:path w="54609" h="55245">
                <a:moveTo>
                  <a:pt x="54609" y="0"/>
                </a:moveTo>
                <a:lnTo>
                  <a:pt x="0" y="274"/>
                </a:lnTo>
                <a:lnTo>
                  <a:pt x="27584" y="54745"/>
                </a:lnTo>
                <a:lnTo>
                  <a:pt x="5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9373553" y="192070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5" name="object 345"/>
          <p:cNvSpPr/>
          <p:nvPr/>
        </p:nvSpPr>
        <p:spPr>
          <a:xfrm>
            <a:off x="9373553" y="192070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9373553" y="203918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71"/>
                </a:lnTo>
                <a:lnTo>
                  <a:pt x="0" y="60871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" name="object 347"/>
          <p:cNvSpPr/>
          <p:nvPr/>
        </p:nvSpPr>
        <p:spPr>
          <a:xfrm>
            <a:off x="9373553" y="203918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8" name="object 348"/>
          <p:cNvSpPr/>
          <p:nvPr/>
        </p:nvSpPr>
        <p:spPr>
          <a:xfrm>
            <a:off x="9551898" y="1872127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9" name="object 349"/>
          <p:cNvSpPr/>
          <p:nvPr/>
        </p:nvSpPr>
        <p:spPr>
          <a:xfrm>
            <a:off x="9589999" y="1890404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30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0" name="object 350"/>
          <p:cNvSpPr/>
          <p:nvPr/>
        </p:nvSpPr>
        <p:spPr>
          <a:xfrm>
            <a:off x="9379154" y="2155113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71"/>
                </a:lnTo>
                <a:lnTo>
                  <a:pt x="0" y="60871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" name="object 351"/>
          <p:cNvSpPr/>
          <p:nvPr/>
        </p:nvSpPr>
        <p:spPr>
          <a:xfrm>
            <a:off x="9379154" y="2155113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" name="object 352"/>
          <p:cNvSpPr/>
          <p:nvPr/>
        </p:nvSpPr>
        <p:spPr>
          <a:xfrm>
            <a:off x="9379154" y="227357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3" name="object 353"/>
          <p:cNvSpPr/>
          <p:nvPr/>
        </p:nvSpPr>
        <p:spPr>
          <a:xfrm>
            <a:off x="9379154" y="227357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4" name="object 354"/>
          <p:cNvSpPr/>
          <p:nvPr/>
        </p:nvSpPr>
        <p:spPr>
          <a:xfrm>
            <a:off x="9557423" y="2106530"/>
            <a:ext cx="538459" cy="32264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" name="object 355"/>
          <p:cNvSpPr/>
          <p:nvPr/>
        </p:nvSpPr>
        <p:spPr>
          <a:xfrm>
            <a:off x="9595523" y="2124796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30">
                <a:moveTo>
                  <a:pt x="0" y="36"/>
                </a:moveTo>
                <a:lnTo>
                  <a:pt x="60779" y="21"/>
                </a:lnTo>
                <a:lnTo>
                  <a:pt x="120475" y="436"/>
                </a:lnTo>
                <a:lnTo>
                  <a:pt x="178000" y="1708"/>
                </a:lnTo>
                <a:lnTo>
                  <a:pt x="232272" y="4267"/>
                </a:lnTo>
                <a:lnTo>
                  <a:pt x="282205" y="8542"/>
                </a:lnTo>
                <a:lnTo>
                  <a:pt x="326715" y="14961"/>
                </a:lnTo>
                <a:lnTo>
                  <a:pt x="364716" y="23954"/>
                </a:lnTo>
                <a:lnTo>
                  <a:pt x="430734" y="65786"/>
                </a:lnTo>
                <a:lnTo>
                  <a:pt x="452552" y="106562"/>
                </a:lnTo>
                <a:lnTo>
                  <a:pt x="459051" y="150653"/>
                </a:lnTo>
                <a:lnTo>
                  <a:pt x="448706" y="190434"/>
                </a:lnTo>
                <a:lnTo>
                  <a:pt x="419992" y="218281"/>
                </a:lnTo>
                <a:lnTo>
                  <a:pt x="353343" y="235093"/>
                </a:lnTo>
                <a:lnTo>
                  <a:pt x="307945" y="238732"/>
                </a:lnTo>
                <a:lnTo>
                  <a:pt x="256192" y="239863"/>
                </a:lnTo>
                <a:lnTo>
                  <a:pt x="199355" y="238986"/>
                </a:lnTo>
                <a:lnTo>
                  <a:pt x="138705" y="236604"/>
                </a:lnTo>
                <a:lnTo>
                  <a:pt x="75514" y="233218"/>
                </a:lnTo>
                <a:lnTo>
                  <a:pt x="11052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6" name="object 356"/>
          <p:cNvSpPr/>
          <p:nvPr/>
        </p:nvSpPr>
        <p:spPr>
          <a:xfrm>
            <a:off x="9378798" y="237495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71"/>
                </a:lnTo>
                <a:lnTo>
                  <a:pt x="0" y="60871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" name="object 357"/>
          <p:cNvSpPr/>
          <p:nvPr/>
        </p:nvSpPr>
        <p:spPr>
          <a:xfrm>
            <a:off x="9378798" y="237495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8" name="object 358"/>
          <p:cNvSpPr/>
          <p:nvPr/>
        </p:nvSpPr>
        <p:spPr>
          <a:xfrm>
            <a:off x="9378798" y="249341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9" name="object 359"/>
          <p:cNvSpPr/>
          <p:nvPr/>
        </p:nvSpPr>
        <p:spPr>
          <a:xfrm>
            <a:off x="9378798" y="249341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0" name="object 360"/>
          <p:cNvSpPr/>
          <p:nvPr/>
        </p:nvSpPr>
        <p:spPr>
          <a:xfrm>
            <a:off x="9557157" y="2334733"/>
            <a:ext cx="538373" cy="3171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1" name="object 361"/>
          <p:cNvSpPr/>
          <p:nvPr/>
        </p:nvSpPr>
        <p:spPr>
          <a:xfrm>
            <a:off x="9595257" y="2353001"/>
            <a:ext cx="459105" cy="234950"/>
          </a:xfrm>
          <a:custGeom>
            <a:avLst/>
            <a:gdLst/>
            <a:ahLst/>
            <a:cxnLst/>
            <a:rect l="l" t="t" r="r" b="b"/>
            <a:pathLst>
              <a:path w="459104" h="234950">
                <a:moveTo>
                  <a:pt x="0" y="35"/>
                </a:moveTo>
                <a:lnTo>
                  <a:pt x="60768" y="21"/>
                </a:lnTo>
                <a:lnTo>
                  <a:pt x="120452" y="426"/>
                </a:lnTo>
                <a:lnTo>
                  <a:pt x="177967" y="1669"/>
                </a:lnTo>
                <a:lnTo>
                  <a:pt x="232228" y="4170"/>
                </a:lnTo>
                <a:lnTo>
                  <a:pt x="282152" y="8347"/>
                </a:lnTo>
                <a:lnTo>
                  <a:pt x="326652" y="14620"/>
                </a:lnTo>
                <a:lnTo>
                  <a:pt x="364646" y="23409"/>
                </a:lnTo>
                <a:lnTo>
                  <a:pt x="430653" y="64288"/>
                </a:lnTo>
                <a:lnTo>
                  <a:pt x="452466" y="104134"/>
                </a:lnTo>
                <a:lnTo>
                  <a:pt x="458964" y="147221"/>
                </a:lnTo>
                <a:lnTo>
                  <a:pt x="448621" y="186095"/>
                </a:lnTo>
                <a:lnTo>
                  <a:pt x="419912" y="213307"/>
                </a:lnTo>
                <a:lnTo>
                  <a:pt x="353276" y="229737"/>
                </a:lnTo>
                <a:lnTo>
                  <a:pt x="307886" y="233294"/>
                </a:lnTo>
                <a:lnTo>
                  <a:pt x="256143" y="234399"/>
                </a:lnTo>
                <a:lnTo>
                  <a:pt x="199317" y="233542"/>
                </a:lnTo>
                <a:lnTo>
                  <a:pt x="138679" y="231214"/>
                </a:lnTo>
                <a:lnTo>
                  <a:pt x="75500" y="227905"/>
                </a:lnTo>
                <a:lnTo>
                  <a:pt x="11050" y="22410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2" name="object 362"/>
          <p:cNvSpPr/>
          <p:nvPr/>
        </p:nvSpPr>
        <p:spPr>
          <a:xfrm>
            <a:off x="9384411" y="2609342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3" name="object 363"/>
          <p:cNvSpPr/>
          <p:nvPr/>
        </p:nvSpPr>
        <p:spPr>
          <a:xfrm>
            <a:off x="9384411" y="2609342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9384411" y="272782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5" name="object 365"/>
          <p:cNvSpPr/>
          <p:nvPr/>
        </p:nvSpPr>
        <p:spPr>
          <a:xfrm>
            <a:off x="9384411" y="272782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6" name="object 366"/>
          <p:cNvSpPr/>
          <p:nvPr/>
        </p:nvSpPr>
        <p:spPr>
          <a:xfrm>
            <a:off x="9562757" y="2560759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7" name="object 367"/>
          <p:cNvSpPr/>
          <p:nvPr/>
        </p:nvSpPr>
        <p:spPr>
          <a:xfrm>
            <a:off x="9600870" y="2579037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30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8" name="object 368"/>
          <p:cNvSpPr/>
          <p:nvPr/>
        </p:nvSpPr>
        <p:spPr>
          <a:xfrm>
            <a:off x="9370645" y="283754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71"/>
                </a:lnTo>
                <a:lnTo>
                  <a:pt x="0" y="60871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9" name="object 369"/>
          <p:cNvSpPr/>
          <p:nvPr/>
        </p:nvSpPr>
        <p:spPr>
          <a:xfrm>
            <a:off x="9370645" y="283754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0" name="object 370"/>
          <p:cNvSpPr/>
          <p:nvPr/>
        </p:nvSpPr>
        <p:spPr>
          <a:xfrm>
            <a:off x="9370645" y="2956013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1" name="object 371"/>
          <p:cNvSpPr/>
          <p:nvPr/>
        </p:nvSpPr>
        <p:spPr>
          <a:xfrm>
            <a:off x="9370645" y="2956013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2" name="object 372"/>
          <p:cNvSpPr/>
          <p:nvPr/>
        </p:nvSpPr>
        <p:spPr>
          <a:xfrm>
            <a:off x="9548990" y="2788965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3" name="object 373"/>
          <p:cNvSpPr/>
          <p:nvPr/>
        </p:nvSpPr>
        <p:spPr>
          <a:xfrm>
            <a:off x="9587091" y="2807230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30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4" name="object 374"/>
          <p:cNvSpPr/>
          <p:nvPr/>
        </p:nvSpPr>
        <p:spPr>
          <a:xfrm>
            <a:off x="9376245" y="307193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5" name="object 375"/>
          <p:cNvSpPr/>
          <p:nvPr/>
        </p:nvSpPr>
        <p:spPr>
          <a:xfrm>
            <a:off x="9376245" y="307193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6" name="object 376"/>
          <p:cNvSpPr/>
          <p:nvPr/>
        </p:nvSpPr>
        <p:spPr>
          <a:xfrm>
            <a:off x="9376245" y="3190417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7" name="object 377"/>
          <p:cNvSpPr/>
          <p:nvPr/>
        </p:nvSpPr>
        <p:spPr>
          <a:xfrm>
            <a:off x="9376245" y="3190417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8" name="object 378"/>
          <p:cNvSpPr/>
          <p:nvPr/>
        </p:nvSpPr>
        <p:spPr>
          <a:xfrm>
            <a:off x="9554603" y="3023356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9" name="object 379"/>
          <p:cNvSpPr/>
          <p:nvPr/>
        </p:nvSpPr>
        <p:spPr>
          <a:xfrm>
            <a:off x="9592704" y="3041634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0" name="object 380"/>
          <p:cNvSpPr/>
          <p:nvPr/>
        </p:nvSpPr>
        <p:spPr>
          <a:xfrm>
            <a:off x="9375610" y="329664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EBF1DE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1" name="object 381"/>
          <p:cNvSpPr/>
          <p:nvPr/>
        </p:nvSpPr>
        <p:spPr>
          <a:xfrm>
            <a:off x="9375610" y="329664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9375610" y="341511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3" name="object 383"/>
          <p:cNvSpPr/>
          <p:nvPr/>
        </p:nvSpPr>
        <p:spPr>
          <a:xfrm>
            <a:off x="9375610" y="341511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4" name="object 384"/>
          <p:cNvSpPr/>
          <p:nvPr/>
        </p:nvSpPr>
        <p:spPr>
          <a:xfrm>
            <a:off x="9553969" y="3260717"/>
            <a:ext cx="538375" cy="30997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5" name="object 385"/>
          <p:cNvSpPr/>
          <p:nvPr/>
        </p:nvSpPr>
        <p:spPr>
          <a:xfrm>
            <a:off x="9592069" y="3278996"/>
            <a:ext cx="459105" cy="227329"/>
          </a:xfrm>
          <a:custGeom>
            <a:avLst/>
            <a:gdLst/>
            <a:ahLst/>
            <a:cxnLst/>
            <a:rect l="l" t="t" r="r" b="b"/>
            <a:pathLst>
              <a:path w="459104" h="227329">
                <a:moveTo>
                  <a:pt x="0" y="34"/>
                </a:moveTo>
                <a:lnTo>
                  <a:pt x="60768" y="20"/>
                </a:lnTo>
                <a:lnTo>
                  <a:pt x="120452" y="413"/>
                </a:lnTo>
                <a:lnTo>
                  <a:pt x="177967" y="1618"/>
                </a:lnTo>
                <a:lnTo>
                  <a:pt x="232228" y="4042"/>
                </a:lnTo>
                <a:lnTo>
                  <a:pt x="282152" y="8091"/>
                </a:lnTo>
                <a:lnTo>
                  <a:pt x="326652" y="14172"/>
                </a:lnTo>
                <a:lnTo>
                  <a:pt x="364646" y="22690"/>
                </a:lnTo>
                <a:lnTo>
                  <a:pt x="430653" y="62314"/>
                </a:lnTo>
                <a:lnTo>
                  <a:pt x="452466" y="100938"/>
                </a:lnTo>
                <a:lnTo>
                  <a:pt x="458964" y="142701"/>
                </a:lnTo>
                <a:lnTo>
                  <a:pt x="448621" y="180383"/>
                </a:lnTo>
                <a:lnTo>
                  <a:pt x="419912" y="206759"/>
                </a:lnTo>
                <a:lnTo>
                  <a:pt x="353276" y="222685"/>
                </a:lnTo>
                <a:lnTo>
                  <a:pt x="307886" y="226133"/>
                </a:lnTo>
                <a:lnTo>
                  <a:pt x="256143" y="227203"/>
                </a:lnTo>
                <a:lnTo>
                  <a:pt x="199317" y="226373"/>
                </a:lnTo>
                <a:lnTo>
                  <a:pt x="138679" y="224116"/>
                </a:lnTo>
                <a:lnTo>
                  <a:pt x="75500" y="220909"/>
                </a:lnTo>
                <a:lnTo>
                  <a:pt x="11050" y="21722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6" name="object 386"/>
          <p:cNvSpPr/>
          <p:nvPr/>
        </p:nvSpPr>
        <p:spPr>
          <a:xfrm>
            <a:off x="9381224" y="35310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7" name="object 387"/>
          <p:cNvSpPr/>
          <p:nvPr/>
        </p:nvSpPr>
        <p:spPr>
          <a:xfrm>
            <a:off x="9381224" y="353104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8" name="object 388"/>
          <p:cNvSpPr/>
          <p:nvPr/>
        </p:nvSpPr>
        <p:spPr>
          <a:xfrm>
            <a:off x="9381224" y="3649522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71"/>
                </a:lnTo>
                <a:lnTo>
                  <a:pt x="0" y="60871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9" name="object 389"/>
          <p:cNvSpPr/>
          <p:nvPr/>
        </p:nvSpPr>
        <p:spPr>
          <a:xfrm>
            <a:off x="9381224" y="3649522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9559582" y="3482461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1" name="object 391"/>
          <p:cNvSpPr/>
          <p:nvPr/>
        </p:nvSpPr>
        <p:spPr>
          <a:xfrm>
            <a:off x="9597683" y="3500739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2" name="object 392"/>
          <p:cNvSpPr/>
          <p:nvPr/>
        </p:nvSpPr>
        <p:spPr>
          <a:xfrm>
            <a:off x="9384958" y="377089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3" name="object 393"/>
          <p:cNvSpPr/>
          <p:nvPr/>
        </p:nvSpPr>
        <p:spPr>
          <a:xfrm>
            <a:off x="9384958" y="377089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4" name="object 394"/>
          <p:cNvSpPr/>
          <p:nvPr/>
        </p:nvSpPr>
        <p:spPr>
          <a:xfrm>
            <a:off x="9384958" y="388937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5" name="object 395"/>
          <p:cNvSpPr/>
          <p:nvPr/>
        </p:nvSpPr>
        <p:spPr>
          <a:xfrm>
            <a:off x="9384958" y="388937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6" name="object 396"/>
          <p:cNvSpPr/>
          <p:nvPr/>
        </p:nvSpPr>
        <p:spPr>
          <a:xfrm>
            <a:off x="9563303" y="3722313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7" name="object 397"/>
          <p:cNvSpPr/>
          <p:nvPr/>
        </p:nvSpPr>
        <p:spPr>
          <a:xfrm>
            <a:off x="9601417" y="3740591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8" name="object 398"/>
          <p:cNvSpPr/>
          <p:nvPr/>
        </p:nvSpPr>
        <p:spPr>
          <a:xfrm>
            <a:off x="9390571" y="400530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71"/>
                </a:lnTo>
                <a:lnTo>
                  <a:pt x="0" y="60871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9390571" y="400530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0" name="object 400"/>
          <p:cNvSpPr/>
          <p:nvPr/>
        </p:nvSpPr>
        <p:spPr>
          <a:xfrm>
            <a:off x="9390571" y="412376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1" name="object 401"/>
          <p:cNvSpPr/>
          <p:nvPr/>
        </p:nvSpPr>
        <p:spPr>
          <a:xfrm>
            <a:off x="9390571" y="412376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2" name="object 402"/>
          <p:cNvSpPr/>
          <p:nvPr/>
        </p:nvSpPr>
        <p:spPr>
          <a:xfrm>
            <a:off x="9568828" y="3956717"/>
            <a:ext cx="538459" cy="32264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3" name="object 403"/>
          <p:cNvSpPr/>
          <p:nvPr/>
        </p:nvSpPr>
        <p:spPr>
          <a:xfrm>
            <a:off x="9606941" y="3974983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79" y="21"/>
                </a:lnTo>
                <a:lnTo>
                  <a:pt x="120475" y="436"/>
                </a:lnTo>
                <a:lnTo>
                  <a:pt x="178000" y="1708"/>
                </a:lnTo>
                <a:lnTo>
                  <a:pt x="232272" y="4267"/>
                </a:lnTo>
                <a:lnTo>
                  <a:pt x="282205" y="8542"/>
                </a:lnTo>
                <a:lnTo>
                  <a:pt x="326715" y="14961"/>
                </a:lnTo>
                <a:lnTo>
                  <a:pt x="364716" y="23954"/>
                </a:lnTo>
                <a:lnTo>
                  <a:pt x="430734" y="65786"/>
                </a:lnTo>
                <a:lnTo>
                  <a:pt x="452552" y="106562"/>
                </a:lnTo>
                <a:lnTo>
                  <a:pt x="459051" y="150653"/>
                </a:lnTo>
                <a:lnTo>
                  <a:pt x="448706" y="190434"/>
                </a:lnTo>
                <a:lnTo>
                  <a:pt x="419992" y="218281"/>
                </a:lnTo>
                <a:lnTo>
                  <a:pt x="353343" y="235093"/>
                </a:lnTo>
                <a:lnTo>
                  <a:pt x="307945" y="238732"/>
                </a:lnTo>
                <a:lnTo>
                  <a:pt x="256192" y="239863"/>
                </a:lnTo>
                <a:lnTo>
                  <a:pt x="199355" y="238986"/>
                </a:lnTo>
                <a:lnTo>
                  <a:pt x="138705" y="236604"/>
                </a:lnTo>
                <a:lnTo>
                  <a:pt x="75514" y="233218"/>
                </a:lnTo>
                <a:lnTo>
                  <a:pt x="11052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4" name="object 404"/>
          <p:cNvSpPr/>
          <p:nvPr/>
        </p:nvSpPr>
        <p:spPr>
          <a:xfrm>
            <a:off x="9390216" y="4225137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71"/>
                </a:lnTo>
                <a:lnTo>
                  <a:pt x="0" y="60871"/>
                </a:lnTo>
                <a:lnTo>
                  <a:pt x="0" y="0"/>
                </a:lnTo>
                <a:close/>
              </a:path>
            </a:pathLst>
          </a:custGeom>
          <a:solidFill>
            <a:srgbClr val="DCE6F2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5" name="object 405"/>
          <p:cNvSpPr/>
          <p:nvPr/>
        </p:nvSpPr>
        <p:spPr>
          <a:xfrm>
            <a:off x="9390216" y="4225137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6" name="object 406"/>
          <p:cNvSpPr/>
          <p:nvPr/>
        </p:nvSpPr>
        <p:spPr>
          <a:xfrm>
            <a:off x="9390216" y="4343603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7" name="object 407"/>
          <p:cNvSpPr/>
          <p:nvPr/>
        </p:nvSpPr>
        <p:spPr>
          <a:xfrm>
            <a:off x="9390216" y="4343603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8" name="object 408"/>
          <p:cNvSpPr/>
          <p:nvPr/>
        </p:nvSpPr>
        <p:spPr>
          <a:xfrm>
            <a:off x="9568561" y="4184920"/>
            <a:ext cx="538373" cy="3171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9" name="object 409"/>
          <p:cNvSpPr/>
          <p:nvPr/>
        </p:nvSpPr>
        <p:spPr>
          <a:xfrm>
            <a:off x="9606661" y="4203188"/>
            <a:ext cx="459105" cy="234950"/>
          </a:xfrm>
          <a:custGeom>
            <a:avLst/>
            <a:gdLst/>
            <a:ahLst/>
            <a:cxnLst/>
            <a:rect l="l" t="t" r="r" b="b"/>
            <a:pathLst>
              <a:path w="459104" h="234950">
                <a:moveTo>
                  <a:pt x="0" y="35"/>
                </a:moveTo>
                <a:lnTo>
                  <a:pt x="60768" y="21"/>
                </a:lnTo>
                <a:lnTo>
                  <a:pt x="120452" y="426"/>
                </a:lnTo>
                <a:lnTo>
                  <a:pt x="177967" y="1669"/>
                </a:lnTo>
                <a:lnTo>
                  <a:pt x="232228" y="4170"/>
                </a:lnTo>
                <a:lnTo>
                  <a:pt x="282152" y="8347"/>
                </a:lnTo>
                <a:lnTo>
                  <a:pt x="326652" y="14620"/>
                </a:lnTo>
                <a:lnTo>
                  <a:pt x="364646" y="23409"/>
                </a:lnTo>
                <a:lnTo>
                  <a:pt x="430653" y="64288"/>
                </a:lnTo>
                <a:lnTo>
                  <a:pt x="452466" y="104134"/>
                </a:lnTo>
                <a:lnTo>
                  <a:pt x="458964" y="147221"/>
                </a:lnTo>
                <a:lnTo>
                  <a:pt x="448621" y="186095"/>
                </a:lnTo>
                <a:lnTo>
                  <a:pt x="419912" y="213307"/>
                </a:lnTo>
                <a:lnTo>
                  <a:pt x="353276" y="229737"/>
                </a:lnTo>
                <a:lnTo>
                  <a:pt x="307886" y="233294"/>
                </a:lnTo>
                <a:lnTo>
                  <a:pt x="256143" y="234399"/>
                </a:lnTo>
                <a:lnTo>
                  <a:pt x="199317" y="233542"/>
                </a:lnTo>
                <a:lnTo>
                  <a:pt x="138679" y="231214"/>
                </a:lnTo>
                <a:lnTo>
                  <a:pt x="75500" y="227905"/>
                </a:lnTo>
                <a:lnTo>
                  <a:pt x="11050" y="22410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0" name="object 410"/>
          <p:cNvSpPr/>
          <p:nvPr/>
        </p:nvSpPr>
        <p:spPr>
          <a:xfrm>
            <a:off x="9395816" y="445952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1" name="object 411"/>
          <p:cNvSpPr/>
          <p:nvPr/>
        </p:nvSpPr>
        <p:spPr>
          <a:xfrm>
            <a:off x="9395816" y="4459528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2" name="object 412"/>
          <p:cNvSpPr/>
          <p:nvPr/>
        </p:nvSpPr>
        <p:spPr>
          <a:xfrm>
            <a:off x="9395816" y="457800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502" y="0"/>
                </a:lnTo>
                <a:lnTo>
                  <a:pt x="441502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3" name="object 413"/>
          <p:cNvSpPr/>
          <p:nvPr/>
        </p:nvSpPr>
        <p:spPr>
          <a:xfrm>
            <a:off x="9395816" y="457800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4" name="object 414"/>
          <p:cNvSpPr/>
          <p:nvPr/>
        </p:nvSpPr>
        <p:spPr>
          <a:xfrm>
            <a:off x="9574174" y="4410946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5" name="object 415"/>
          <p:cNvSpPr/>
          <p:nvPr/>
        </p:nvSpPr>
        <p:spPr>
          <a:xfrm>
            <a:off x="9612275" y="4429224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6" name="object 416"/>
          <p:cNvSpPr/>
          <p:nvPr/>
        </p:nvSpPr>
        <p:spPr>
          <a:xfrm>
            <a:off x="9382050" y="468773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71"/>
                </a:lnTo>
                <a:lnTo>
                  <a:pt x="0" y="60871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7" name="object 417"/>
          <p:cNvSpPr/>
          <p:nvPr/>
        </p:nvSpPr>
        <p:spPr>
          <a:xfrm>
            <a:off x="9382050" y="468773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8" name="object 418"/>
          <p:cNvSpPr/>
          <p:nvPr/>
        </p:nvSpPr>
        <p:spPr>
          <a:xfrm>
            <a:off x="9382050" y="480620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9" name="object 419"/>
          <p:cNvSpPr/>
          <p:nvPr/>
        </p:nvSpPr>
        <p:spPr>
          <a:xfrm>
            <a:off x="9382050" y="4806200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0" name="object 420"/>
          <p:cNvSpPr/>
          <p:nvPr/>
        </p:nvSpPr>
        <p:spPr>
          <a:xfrm>
            <a:off x="9560394" y="4639152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1" name="object 421"/>
          <p:cNvSpPr/>
          <p:nvPr/>
        </p:nvSpPr>
        <p:spPr>
          <a:xfrm>
            <a:off x="9598508" y="4657430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2" name="object 422"/>
          <p:cNvSpPr/>
          <p:nvPr/>
        </p:nvSpPr>
        <p:spPr>
          <a:xfrm>
            <a:off x="9387662" y="492212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3" name="object 423"/>
          <p:cNvSpPr/>
          <p:nvPr/>
        </p:nvSpPr>
        <p:spPr>
          <a:xfrm>
            <a:off x="9387662" y="4922126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4" name="object 424"/>
          <p:cNvSpPr/>
          <p:nvPr/>
        </p:nvSpPr>
        <p:spPr>
          <a:xfrm>
            <a:off x="9387662" y="504060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5" name="object 425"/>
          <p:cNvSpPr/>
          <p:nvPr/>
        </p:nvSpPr>
        <p:spPr>
          <a:xfrm>
            <a:off x="9387662" y="5040604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6" name="object 426"/>
          <p:cNvSpPr/>
          <p:nvPr/>
        </p:nvSpPr>
        <p:spPr>
          <a:xfrm>
            <a:off x="9566008" y="4873543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7" name="object 427"/>
          <p:cNvSpPr/>
          <p:nvPr/>
        </p:nvSpPr>
        <p:spPr>
          <a:xfrm>
            <a:off x="9604121" y="4891821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8" name="object 428"/>
          <p:cNvSpPr/>
          <p:nvPr/>
        </p:nvSpPr>
        <p:spPr>
          <a:xfrm>
            <a:off x="9387028" y="5146827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9" name="object 429"/>
          <p:cNvSpPr/>
          <p:nvPr/>
        </p:nvSpPr>
        <p:spPr>
          <a:xfrm>
            <a:off x="9387028" y="5146827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0" name="object 430"/>
          <p:cNvSpPr/>
          <p:nvPr/>
        </p:nvSpPr>
        <p:spPr>
          <a:xfrm>
            <a:off x="9387028" y="52653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1" name="object 431"/>
          <p:cNvSpPr/>
          <p:nvPr/>
        </p:nvSpPr>
        <p:spPr>
          <a:xfrm>
            <a:off x="9387028" y="5265305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2" name="object 432"/>
          <p:cNvSpPr/>
          <p:nvPr/>
        </p:nvSpPr>
        <p:spPr>
          <a:xfrm>
            <a:off x="9565374" y="5110903"/>
            <a:ext cx="538375" cy="30997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3" name="object 433"/>
          <p:cNvSpPr/>
          <p:nvPr/>
        </p:nvSpPr>
        <p:spPr>
          <a:xfrm>
            <a:off x="9603486" y="5129183"/>
            <a:ext cx="459105" cy="227329"/>
          </a:xfrm>
          <a:custGeom>
            <a:avLst/>
            <a:gdLst/>
            <a:ahLst/>
            <a:cxnLst/>
            <a:rect l="l" t="t" r="r" b="b"/>
            <a:pathLst>
              <a:path w="459104" h="227329">
                <a:moveTo>
                  <a:pt x="0" y="34"/>
                </a:moveTo>
                <a:lnTo>
                  <a:pt x="60768" y="20"/>
                </a:lnTo>
                <a:lnTo>
                  <a:pt x="120452" y="413"/>
                </a:lnTo>
                <a:lnTo>
                  <a:pt x="177967" y="1618"/>
                </a:lnTo>
                <a:lnTo>
                  <a:pt x="232228" y="4042"/>
                </a:lnTo>
                <a:lnTo>
                  <a:pt x="282152" y="8091"/>
                </a:lnTo>
                <a:lnTo>
                  <a:pt x="326652" y="14172"/>
                </a:lnTo>
                <a:lnTo>
                  <a:pt x="364646" y="22690"/>
                </a:lnTo>
                <a:lnTo>
                  <a:pt x="430653" y="62314"/>
                </a:lnTo>
                <a:lnTo>
                  <a:pt x="452466" y="100938"/>
                </a:lnTo>
                <a:lnTo>
                  <a:pt x="458964" y="142701"/>
                </a:lnTo>
                <a:lnTo>
                  <a:pt x="448621" y="180383"/>
                </a:lnTo>
                <a:lnTo>
                  <a:pt x="419912" y="206759"/>
                </a:lnTo>
                <a:lnTo>
                  <a:pt x="353276" y="222685"/>
                </a:lnTo>
                <a:lnTo>
                  <a:pt x="307886" y="226133"/>
                </a:lnTo>
                <a:lnTo>
                  <a:pt x="256143" y="227203"/>
                </a:lnTo>
                <a:lnTo>
                  <a:pt x="199317" y="226373"/>
                </a:lnTo>
                <a:lnTo>
                  <a:pt x="138679" y="224116"/>
                </a:lnTo>
                <a:lnTo>
                  <a:pt x="75500" y="220909"/>
                </a:lnTo>
                <a:lnTo>
                  <a:pt x="11050" y="21722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4" name="object 434"/>
          <p:cNvSpPr/>
          <p:nvPr/>
        </p:nvSpPr>
        <p:spPr>
          <a:xfrm>
            <a:off x="9392641" y="53812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83"/>
                </a:lnTo>
                <a:lnTo>
                  <a:pt x="0" y="60883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5" name="object 435"/>
          <p:cNvSpPr/>
          <p:nvPr/>
        </p:nvSpPr>
        <p:spPr>
          <a:xfrm>
            <a:off x="9392641" y="5381231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6" name="object 436"/>
          <p:cNvSpPr/>
          <p:nvPr/>
        </p:nvSpPr>
        <p:spPr>
          <a:xfrm>
            <a:off x="9392641" y="549970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0" y="0"/>
                </a:lnTo>
                <a:lnTo>
                  <a:pt x="441490" y="60871"/>
                </a:lnTo>
                <a:lnTo>
                  <a:pt x="0" y="60871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7" name="object 437"/>
          <p:cNvSpPr/>
          <p:nvPr/>
        </p:nvSpPr>
        <p:spPr>
          <a:xfrm>
            <a:off x="9392641" y="5499709"/>
            <a:ext cx="441959" cy="60960"/>
          </a:xfrm>
          <a:custGeom>
            <a:avLst/>
            <a:gdLst/>
            <a:ahLst/>
            <a:cxnLst/>
            <a:rect l="l" t="t" r="r" b="b"/>
            <a:pathLst>
              <a:path w="441959" h="60960">
                <a:moveTo>
                  <a:pt x="0" y="0"/>
                </a:moveTo>
                <a:lnTo>
                  <a:pt x="441496" y="0"/>
                </a:lnTo>
                <a:lnTo>
                  <a:pt x="441496" y="60879"/>
                </a:lnTo>
                <a:lnTo>
                  <a:pt x="0" y="6087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8" name="object 438"/>
          <p:cNvSpPr/>
          <p:nvPr/>
        </p:nvSpPr>
        <p:spPr>
          <a:xfrm>
            <a:off x="9570986" y="5332648"/>
            <a:ext cx="538372" cy="32264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9" name="object 439"/>
          <p:cNvSpPr/>
          <p:nvPr/>
        </p:nvSpPr>
        <p:spPr>
          <a:xfrm>
            <a:off x="9609087" y="5350926"/>
            <a:ext cx="459105" cy="240029"/>
          </a:xfrm>
          <a:custGeom>
            <a:avLst/>
            <a:gdLst/>
            <a:ahLst/>
            <a:cxnLst/>
            <a:rect l="l" t="t" r="r" b="b"/>
            <a:pathLst>
              <a:path w="459104" h="240029">
                <a:moveTo>
                  <a:pt x="0" y="36"/>
                </a:moveTo>
                <a:lnTo>
                  <a:pt x="60768" y="21"/>
                </a:lnTo>
                <a:lnTo>
                  <a:pt x="120452" y="436"/>
                </a:lnTo>
                <a:lnTo>
                  <a:pt x="177967" y="1708"/>
                </a:lnTo>
                <a:lnTo>
                  <a:pt x="232228" y="4267"/>
                </a:lnTo>
                <a:lnTo>
                  <a:pt x="282152" y="8542"/>
                </a:lnTo>
                <a:lnTo>
                  <a:pt x="326652" y="14961"/>
                </a:lnTo>
                <a:lnTo>
                  <a:pt x="364646" y="23954"/>
                </a:lnTo>
                <a:lnTo>
                  <a:pt x="430653" y="65786"/>
                </a:lnTo>
                <a:lnTo>
                  <a:pt x="452466" y="106562"/>
                </a:lnTo>
                <a:lnTo>
                  <a:pt x="458964" y="150653"/>
                </a:lnTo>
                <a:lnTo>
                  <a:pt x="448621" y="190434"/>
                </a:lnTo>
                <a:lnTo>
                  <a:pt x="419912" y="218281"/>
                </a:lnTo>
                <a:lnTo>
                  <a:pt x="353276" y="235093"/>
                </a:lnTo>
                <a:lnTo>
                  <a:pt x="307886" y="238732"/>
                </a:lnTo>
                <a:lnTo>
                  <a:pt x="256143" y="239863"/>
                </a:lnTo>
                <a:lnTo>
                  <a:pt x="199317" y="238986"/>
                </a:lnTo>
                <a:lnTo>
                  <a:pt x="138679" y="236604"/>
                </a:lnTo>
                <a:lnTo>
                  <a:pt x="75500" y="233218"/>
                </a:lnTo>
                <a:lnTo>
                  <a:pt x="11050" y="2293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0" name="object 440"/>
          <p:cNvSpPr txBox="1"/>
          <p:nvPr/>
        </p:nvSpPr>
        <p:spPr>
          <a:xfrm>
            <a:off x="9169401" y="5905500"/>
            <a:ext cx="89725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0" dirty="0">
                <a:solidFill>
                  <a:prstClr val="black"/>
                </a:solidFill>
                <a:latin typeface="Arial"/>
                <a:cs typeface="Arial"/>
              </a:rPr>
              <a:t>[He </a:t>
            </a:r>
            <a:r>
              <a:rPr sz="1000" spc="-30" dirty="0">
                <a:solidFill>
                  <a:prstClr val="black"/>
                </a:solidFill>
                <a:latin typeface="Arial"/>
                <a:cs typeface="Arial"/>
              </a:rPr>
              <a:t>ICCV</a:t>
            </a:r>
            <a:r>
              <a:rPr sz="1000" spc="-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Arial"/>
                <a:cs typeface="Arial"/>
              </a:rPr>
              <a:t>2015]</a:t>
            </a:r>
            <a:endParaRPr sz="1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1" name="object 441"/>
          <p:cNvSpPr txBox="1"/>
          <p:nvPr/>
        </p:nvSpPr>
        <p:spPr>
          <a:xfrm>
            <a:off x="3517901" y="5951180"/>
            <a:ext cx="1761489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Figure copyright Alex </a:t>
            </a:r>
            <a:r>
              <a:rPr sz="800" spc="-10" dirty="0">
                <a:solidFill>
                  <a:srgbClr val="A6A6A6"/>
                </a:solidFill>
                <a:latin typeface="Trebuchet MS"/>
                <a:cs typeface="Trebuchet MS"/>
              </a:rPr>
              <a:t>Krizhevsky,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Ilya  </a:t>
            </a:r>
            <a:r>
              <a:rPr sz="800" spc="-15" dirty="0">
                <a:solidFill>
                  <a:srgbClr val="A6A6A6"/>
                </a:solidFill>
                <a:latin typeface="Trebuchet MS"/>
                <a:cs typeface="Trebuchet MS"/>
              </a:rPr>
              <a:t>Sutskever,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and Geoffrey Hinton,</a:t>
            </a:r>
            <a:r>
              <a:rPr sz="800" spc="-50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2012.  </a:t>
            </a:r>
            <a:r>
              <a:rPr sz="800" spc="-5" dirty="0">
                <a:solidFill>
                  <a:srgbClr val="A6A6A6"/>
                </a:solidFill>
                <a:latin typeface="Trebuchet MS"/>
                <a:cs typeface="Trebuchet MS"/>
              </a:rPr>
              <a:t>Reproduced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with</a:t>
            </a:r>
            <a:r>
              <a:rPr sz="800" spc="-4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A6A6A6"/>
                </a:solidFill>
                <a:latin typeface="Trebuchet MS"/>
                <a:cs typeface="Trebuchet MS"/>
              </a:rPr>
              <a:t>permission.</a:t>
            </a:r>
            <a:endParaRPr sz="8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42" name="מציין מיקום של מספר שקופית 4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078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1524000" y="3245802"/>
            <a:ext cx="9144000" cy="10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24000" y="3276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67100" y="3429000"/>
            <a:ext cx="6438900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19300" y="355600"/>
            <a:ext cx="124968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4210"/>
              </a:lnSpc>
            </a:pPr>
            <a:r>
              <a:rPr sz="3600" spc="-5" dirty="0">
                <a:solidFill>
                  <a:prstClr val="black"/>
                </a:solidFill>
                <a:latin typeface="Arial"/>
                <a:cs typeface="Arial"/>
              </a:rPr>
              <a:t>1998</a:t>
            </a:r>
            <a:endParaRPr sz="36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LeCun 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et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al.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28801" y="3581400"/>
            <a:ext cx="1647189" cy="861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"/>
            <a:r>
              <a:rPr sz="3600" spc="-5" dirty="0">
                <a:solidFill>
                  <a:prstClr val="black"/>
                </a:solidFill>
                <a:latin typeface="Arial"/>
                <a:cs typeface="Arial"/>
              </a:rPr>
              <a:t>2012</a:t>
            </a:r>
            <a:endParaRPr sz="36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80"/>
              </a:spcBef>
            </a:pP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Krizhevsky 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et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al.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67100" y="5384801"/>
            <a:ext cx="15151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# 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prstClr val="black"/>
                </a:solidFill>
                <a:latin typeface="Arial"/>
                <a:cs typeface="Arial"/>
              </a:rPr>
              <a:t>transistors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34200" y="2260600"/>
            <a:ext cx="2755900" cy="73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# 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pixels </a:t>
            </a:r>
            <a:r>
              <a:rPr spc="-10" dirty="0">
                <a:solidFill>
                  <a:prstClr val="black"/>
                </a:solidFill>
                <a:latin typeface="Arial"/>
                <a:cs typeface="Arial"/>
              </a:rPr>
              <a:t>used </a:t>
            </a:r>
            <a:r>
              <a:rPr spc="1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prstClr val="black"/>
                </a:solidFill>
                <a:latin typeface="Arial"/>
                <a:cs typeface="Arial"/>
              </a:rPr>
              <a:t>training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40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10</a:t>
            </a:r>
            <a:r>
              <a:rPr sz="2775" baseline="27027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2775" baseline="2702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21500" y="5384801"/>
            <a:ext cx="27051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# 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pixels </a:t>
            </a:r>
            <a:r>
              <a:rPr spc="-10" dirty="0">
                <a:solidFill>
                  <a:prstClr val="black"/>
                </a:solidFill>
                <a:latin typeface="Arial"/>
                <a:cs typeface="Arial"/>
              </a:rPr>
              <a:t>used </a:t>
            </a:r>
            <a:r>
              <a:rPr spc="1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20" dirty="0">
                <a:solidFill>
                  <a:prstClr val="black"/>
                </a:solidFill>
                <a:latin typeface="Arial"/>
                <a:cs typeface="Arial"/>
              </a:rPr>
              <a:t>training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50800">
              <a:lnSpc>
                <a:spcPts val="3290"/>
              </a:lnSpc>
            </a:pPr>
            <a:r>
              <a:rPr sz="4200" baseline="-17857" dirty="0">
                <a:solidFill>
                  <a:prstClr val="black"/>
                </a:solidFill>
                <a:latin typeface="Arial"/>
                <a:cs typeface="Arial"/>
              </a:rPr>
              <a:t>10</a:t>
            </a:r>
            <a:r>
              <a:rPr sz="1850" dirty="0">
                <a:solidFill>
                  <a:prstClr val="black"/>
                </a:solidFill>
                <a:latin typeface="Arial"/>
                <a:cs typeface="Arial"/>
              </a:rPr>
              <a:t>14</a:t>
            </a:r>
            <a:endParaRPr sz="18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05200" y="2209800"/>
            <a:ext cx="1515110" cy="7720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# 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prstClr val="black"/>
                </a:solidFill>
                <a:latin typeface="Arial"/>
                <a:cs typeface="Arial"/>
              </a:rPr>
              <a:t>transistors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812800">
              <a:spcBef>
                <a:spcPts val="540"/>
              </a:spcBef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10</a:t>
            </a:r>
            <a:r>
              <a:rPr sz="2775" baseline="27027" dirty="0">
                <a:solidFill>
                  <a:prstClr val="black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114801" y="5765801"/>
            <a:ext cx="5530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10</a:t>
            </a:r>
            <a:r>
              <a:rPr sz="2775" spc="7" baseline="27027" dirty="0">
                <a:solidFill>
                  <a:prstClr val="black"/>
                </a:solidFill>
                <a:latin typeface="Arial"/>
                <a:cs typeface="Arial"/>
              </a:rPr>
              <a:t>9</a:t>
            </a:r>
            <a:endParaRPr sz="2775" baseline="2702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797800" y="5803900"/>
            <a:ext cx="26162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87153" y="2514601"/>
            <a:ext cx="592747" cy="4555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87153" y="2989225"/>
            <a:ext cx="592747" cy="130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30600" y="5740400"/>
            <a:ext cx="635000" cy="520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696200" y="2667000"/>
            <a:ext cx="1079500" cy="317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105400" y="5702300"/>
            <a:ext cx="749300" cy="622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81600" y="5397501"/>
            <a:ext cx="5892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95" dirty="0">
                <a:solidFill>
                  <a:prstClr val="black"/>
                </a:solidFill>
                <a:latin typeface="Arial"/>
                <a:cs typeface="Arial"/>
              </a:rPr>
              <a:t>GPUs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574801" y="5913080"/>
            <a:ext cx="1761489" cy="393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Figure copyright Alex </a:t>
            </a:r>
            <a:r>
              <a:rPr sz="800" spc="-10" dirty="0">
                <a:solidFill>
                  <a:srgbClr val="A6A6A6"/>
                </a:solidFill>
                <a:latin typeface="Trebuchet MS"/>
                <a:cs typeface="Trebuchet MS"/>
              </a:rPr>
              <a:t>Krizhevsky,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Ilya  </a:t>
            </a:r>
            <a:r>
              <a:rPr sz="800" spc="-15" dirty="0">
                <a:solidFill>
                  <a:srgbClr val="A6A6A6"/>
                </a:solidFill>
                <a:latin typeface="Trebuchet MS"/>
                <a:cs typeface="Trebuchet MS"/>
              </a:rPr>
              <a:t>Sutskever,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and Geoffrey Hinton,</a:t>
            </a:r>
            <a:r>
              <a:rPr sz="800" spc="-50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2012.  </a:t>
            </a:r>
            <a:r>
              <a:rPr sz="800" spc="-5" dirty="0">
                <a:solidFill>
                  <a:srgbClr val="A6A6A6"/>
                </a:solidFill>
                <a:latin typeface="Trebuchet MS"/>
                <a:cs typeface="Trebuchet MS"/>
              </a:rPr>
              <a:t>Reproduced </a:t>
            </a:r>
            <a:r>
              <a:rPr sz="800" dirty="0">
                <a:solidFill>
                  <a:srgbClr val="A6A6A6"/>
                </a:solidFill>
                <a:latin typeface="Trebuchet MS"/>
                <a:cs typeface="Trebuchet MS"/>
              </a:rPr>
              <a:t>with</a:t>
            </a:r>
            <a:r>
              <a:rPr sz="800" spc="-45" dirty="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A6A6A6"/>
                </a:solidFill>
                <a:latin typeface="Trebuchet MS"/>
                <a:cs typeface="Trebuchet MS"/>
              </a:rPr>
              <a:t>permission.</a:t>
            </a:r>
            <a:endParaRPr sz="8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4092" y="156645"/>
            <a:ext cx="5848350" cy="1743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9536" y="1412776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LeNet5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4527857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prstClr val="black"/>
                </a:solidFill>
              </a:rPr>
              <a:t>AlexNet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2424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3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-5" dirty="0"/>
              <a:t>ImageNet Large Scale Visual Recognition Challenge (ILSVRC)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14 million have been hand-annotated by the project to indicate what objects are pictured.</a:t>
            </a:r>
          </a:p>
          <a:p>
            <a:r>
              <a:rPr lang="en-US" dirty="0"/>
              <a:t>ImageNet contains more than 20,000 categories.</a:t>
            </a:r>
          </a:p>
        </p:txBody>
      </p:sp>
      <p:pic>
        <p:nvPicPr>
          <p:cNvPr id="1026" name="Picture 2" descr="http://image-net.org/challenges/LSVRC/2013/ILSVRC2012_val_000426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34" y="3511549"/>
            <a:ext cx="44386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534"/>
          <a:stretch/>
        </p:blipFill>
        <p:spPr>
          <a:xfrm>
            <a:off x="1426464" y="3593592"/>
            <a:ext cx="3465957" cy="2718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7385" y="4001424"/>
            <a:ext cx="1636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Pantam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drum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(steel drum)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28216" y="3977640"/>
            <a:ext cx="1700784" cy="17190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2421" y="5163994"/>
            <a:ext cx="126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Goblet drum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66744" y="5056632"/>
            <a:ext cx="721948" cy="86868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33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96290" y="264160"/>
          <a:ext cx="10515600" cy="5909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6"/>
          <p:cNvSpPr txBox="1"/>
          <p:nvPr/>
        </p:nvSpPr>
        <p:spPr>
          <a:xfrm>
            <a:off x="4929822" y="5960397"/>
            <a:ext cx="829337" cy="30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AlexNet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5861523" y="5960397"/>
            <a:ext cx="829337" cy="30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Clarifai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6702" y="5960397"/>
            <a:ext cx="113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8457" y="5960397"/>
            <a:ext cx="829337" cy="30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8371840" y="5960397"/>
            <a:ext cx="1268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Inception-v4</a:t>
            </a:r>
          </a:p>
        </p:txBody>
      </p:sp>
      <p:sp>
        <p:nvSpPr>
          <p:cNvPr id="10" name="TextBox 7"/>
          <p:cNvSpPr txBox="1"/>
          <p:nvPr/>
        </p:nvSpPr>
        <p:spPr>
          <a:xfrm>
            <a:off x="9598697" y="5960397"/>
            <a:ext cx="829337" cy="30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WMW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93" y="6485526"/>
            <a:ext cx="545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http://www.image-net.org/challenges/LSVRC</a:t>
            </a:r>
          </a:p>
        </p:txBody>
      </p:sp>
      <p:sp>
        <p:nvSpPr>
          <p:cNvPr id="2" name="TextBox 1"/>
          <p:cNvSpPr txBox="1"/>
          <p:nvPr/>
        </p:nvSpPr>
        <p:spPr>
          <a:xfrm rot="20363317">
            <a:off x="2143426" y="2968415"/>
            <a:ext cx="15906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Shallow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4986" y="3874912"/>
            <a:ext cx="15906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Layers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04603" y="3473492"/>
            <a:ext cx="15906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 Layers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05931" y="4041157"/>
            <a:ext cx="15906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152 Layers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01420" y="4672865"/>
            <a:ext cx="1080000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23292" y="43129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(5.1%)</a:t>
            </a: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17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5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6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7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  <p:bldP spid="4" grpId="0"/>
      <p:bldP spid="5" grpId="0"/>
      <p:bldP spid="7" grpId="0"/>
      <p:bldP spid="8" grpId="0"/>
      <p:bldP spid="9" grpId="0"/>
      <p:bldP spid="10" grpId="0"/>
      <p:bldP spid="2" grpId="0" animBg="1"/>
      <p:bldP spid="12" grpId="0" animBg="1"/>
      <p:bldP spid="13" grpId="0" animBg="1"/>
      <p:bldP spid="14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63552" y="332657"/>
            <a:ext cx="77724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he-IL" dirty="0"/>
              <a:t>THE Perceptron MODEL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12" y="1916833"/>
            <a:ext cx="9240961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2783632" y="2420888"/>
            <a:ext cx="1584176" cy="123591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552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 (“neuron”)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34503"/>
            <a:ext cx="6015361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 neural network: A set of connected input/output units (</a:t>
            </a:r>
            <a:r>
              <a:rPr lang="en-US" i="1" dirty="0"/>
              <a:t>neurons</a:t>
            </a:r>
            <a:r>
              <a:rPr lang="en-US" dirty="0"/>
              <a:t>) where each connection has a </a:t>
            </a:r>
            <a:r>
              <a:rPr lang="en-US" b="1" dirty="0"/>
              <a:t>weight </a:t>
            </a:r>
            <a:r>
              <a:rPr lang="en-US" dirty="0"/>
              <a:t>associated with it</a:t>
            </a:r>
          </a:p>
          <a:p>
            <a:r>
              <a:rPr lang="en-US" dirty="0"/>
              <a:t>During the learning phase, the </a:t>
            </a:r>
            <a:r>
              <a:rPr lang="en-US" b="1" dirty="0"/>
              <a:t>network learns by adjusting the weights</a:t>
            </a:r>
            <a:endParaRPr lang="en-US" dirty="0"/>
          </a:p>
          <a:p>
            <a:r>
              <a:rPr lang="en-US" dirty="0"/>
              <a:t>Also referred to as </a:t>
            </a:r>
            <a:r>
              <a:rPr lang="en-US" b="1" dirty="0"/>
              <a:t>connectionist learning</a:t>
            </a:r>
            <a:endParaRPr lang="en-US" dirty="0"/>
          </a:p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698C0-8FF0-4D5D-99F1-AEF01069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60" y="1166905"/>
            <a:ext cx="4969064" cy="2744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BAC72-A0A9-47A8-AEF8-B8D29CF83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861" y="4133665"/>
            <a:ext cx="3209925" cy="2514600"/>
          </a:xfrm>
          <a:prstGeom prst="rect">
            <a:avLst/>
          </a:prstGeom>
        </p:spPr>
      </p:pic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0967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6077505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Human brain contains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neurons</a:t>
                </a:r>
              </a:p>
              <a:p>
                <a:r>
                  <a:rPr lang="en-US" dirty="0"/>
                  <a:t>Each neuron is connected, on average,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other neurons</a:t>
                </a:r>
              </a:p>
              <a:p>
                <a:r>
                  <a:rPr lang="en-US" dirty="0"/>
                  <a:t>Neuron switching times: </a:t>
                </a:r>
              </a:p>
              <a:p>
                <a:pPr lvl="1"/>
                <a:r>
                  <a:rPr lang="en-US" dirty="0"/>
                  <a:t>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seconds (computers: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seconds)</a:t>
                </a:r>
              </a:p>
              <a:p>
                <a:r>
                  <a:rPr lang="en-US" dirty="0"/>
                  <a:t>Complex human decisions (e.g., face recognition): </a:t>
                </a:r>
              </a:p>
              <a:p>
                <a:pPr lvl="1"/>
                <a:r>
                  <a:rPr lang="en-US" b="1" dirty="0"/>
                  <a:t>very fast (~0.1 sec.)</a:t>
                </a:r>
                <a:endParaRPr lang="en-US" dirty="0"/>
              </a:p>
              <a:p>
                <a:r>
                  <a:rPr lang="en-US" dirty="0"/>
                  <a:t>Massive Parallel Computation</a:t>
                </a:r>
              </a:p>
              <a:p>
                <a:pPr marL="101598" indent="0">
                  <a:buNone/>
                </a:pPr>
                <a:endParaRPr lang="en-US" dirty="0"/>
              </a:p>
              <a:p>
                <a:pPr marL="101598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6077505" cy="4351338"/>
              </a:xfrm>
              <a:blipFill>
                <a:blip r:embed="rId2"/>
                <a:stretch>
                  <a:fillRect l="-1406" t="-26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A04E32-B7DC-4914-8543-6DB1789CD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775" y="1282700"/>
            <a:ext cx="4867275" cy="5210175"/>
          </a:xfrm>
          <a:prstGeom prst="rect">
            <a:avLst/>
          </a:prstGeom>
        </p:spPr>
      </p:pic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28347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Model: Biology inspired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1497886"/>
            <a:ext cx="7358063" cy="4414838"/>
          </a:xfrm>
          <a:prstGeom prst="rect">
            <a:avLst/>
          </a:prstGeom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20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7889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he-IL" dirty="0"/>
              <a:t>Perceptron Model</a:t>
            </a:r>
          </a:p>
        </p:txBody>
      </p:sp>
      <p:sp>
        <p:nvSpPr>
          <p:cNvPr id="33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altLang="he-IL"/>
              <a:t>		</a:t>
            </a:r>
          </a:p>
        </p:txBody>
      </p:sp>
      <p:sp>
        <p:nvSpPr>
          <p:cNvPr id="336900" name="Oval 4"/>
          <p:cNvSpPr>
            <a:spLocks noChangeArrowheads="1"/>
          </p:cNvSpPr>
          <p:nvPr/>
        </p:nvSpPr>
        <p:spPr bwMode="auto">
          <a:xfrm>
            <a:off x="5562600" y="3581400"/>
            <a:ext cx="609600" cy="609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800" b="1">
                <a:solidFill>
                  <a:srgbClr val="FFFFFF"/>
                </a:solidFill>
                <a:latin typeface="Symbol" pitchFamily="18" charset="2"/>
              </a:rPr>
              <a:t>S</a:t>
            </a:r>
            <a:endParaRPr lang="en-AU" altLang="he-IL" sz="2800" b="1">
              <a:solidFill>
                <a:srgbClr val="FFFFFF"/>
              </a:solidFill>
            </a:endParaRPr>
          </a:p>
        </p:txBody>
      </p:sp>
      <p:sp>
        <p:nvSpPr>
          <p:cNvPr id="336901" name="Line 5"/>
          <p:cNvSpPr>
            <a:spLocks noChangeShapeType="1"/>
          </p:cNvSpPr>
          <p:nvPr/>
        </p:nvSpPr>
        <p:spPr bwMode="auto">
          <a:xfrm>
            <a:off x="4495800" y="3048000"/>
            <a:ext cx="1066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36902" name="Line 6"/>
          <p:cNvSpPr>
            <a:spLocks noChangeShapeType="1"/>
          </p:cNvSpPr>
          <p:nvPr/>
        </p:nvSpPr>
        <p:spPr bwMode="auto">
          <a:xfrm>
            <a:off x="4495800" y="3657600"/>
            <a:ext cx="1066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36903" name="Line 7"/>
          <p:cNvSpPr>
            <a:spLocks noChangeShapeType="1"/>
          </p:cNvSpPr>
          <p:nvPr/>
        </p:nvSpPr>
        <p:spPr bwMode="auto">
          <a:xfrm flipV="1">
            <a:off x="4495800" y="3886200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36904" name="Line 8"/>
          <p:cNvSpPr>
            <a:spLocks noChangeShapeType="1"/>
          </p:cNvSpPr>
          <p:nvPr/>
        </p:nvSpPr>
        <p:spPr bwMode="auto">
          <a:xfrm>
            <a:off x="6172200" y="3886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36905" name="Line 9"/>
          <p:cNvSpPr>
            <a:spLocks noChangeShapeType="1"/>
          </p:cNvSpPr>
          <p:nvPr/>
        </p:nvSpPr>
        <p:spPr bwMode="auto">
          <a:xfrm flipV="1">
            <a:off x="4495800" y="3962400"/>
            <a:ext cx="1066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36906" name="Text Box 10"/>
          <p:cNvSpPr txBox="1">
            <a:spLocks noChangeArrowheads="1"/>
          </p:cNvSpPr>
          <p:nvPr/>
        </p:nvSpPr>
        <p:spPr bwMode="auto">
          <a:xfrm>
            <a:off x="5334000" y="4191000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000000"/>
                </a:solidFill>
              </a:rPr>
              <a:t>Neuron</a:t>
            </a:r>
            <a:r>
              <a:rPr lang="en-AU" altLang="he-IL" sz="2400" b="1" baseline="30000">
                <a:solidFill>
                  <a:srgbClr val="000000"/>
                </a:solidFill>
              </a:rPr>
              <a:t>i </a:t>
            </a:r>
            <a:r>
              <a:rPr lang="en-AU" altLang="he-IL" sz="2400" baseline="30000">
                <a:solidFill>
                  <a:srgbClr val="309261"/>
                </a:solidFill>
              </a:rPr>
              <a:t>       </a:t>
            </a:r>
            <a:r>
              <a:rPr lang="en-AU" altLang="he-IL" sz="2400" b="1">
                <a:solidFill>
                  <a:srgbClr val="3333CC"/>
                </a:solidFill>
              </a:rPr>
              <a:t>Activation</a:t>
            </a:r>
          </a:p>
        </p:txBody>
      </p:sp>
      <p:sp>
        <p:nvSpPr>
          <p:cNvPr id="336907" name="Text Box 11"/>
          <p:cNvSpPr txBox="1">
            <a:spLocks noChangeArrowheads="1"/>
          </p:cNvSpPr>
          <p:nvPr/>
        </p:nvSpPr>
        <p:spPr bwMode="auto">
          <a:xfrm>
            <a:off x="3886200" y="1954213"/>
            <a:ext cx="510076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000" b="1">
                <a:solidFill>
                  <a:srgbClr val="FF3300"/>
                </a:solidFill>
              </a:rPr>
              <a:t>-1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altLang="he-IL" sz="2400" b="1">
              <a:solidFill>
                <a:srgbClr val="CC33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FF3300"/>
                </a:solidFill>
              </a:rPr>
              <a:t>x</a:t>
            </a:r>
            <a:r>
              <a:rPr lang="en-AU" altLang="he-IL" sz="2400" b="1" baseline="-25000">
                <a:solidFill>
                  <a:srgbClr val="FF3300"/>
                </a:solidFill>
              </a:rPr>
              <a:t>1</a:t>
            </a:r>
            <a:endParaRPr lang="en-AU" altLang="he-IL" sz="2400" b="1">
              <a:solidFill>
                <a:srgbClr val="FF33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altLang="he-IL" sz="2400" b="1">
              <a:solidFill>
                <a:srgbClr val="FF33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FF3300"/>
                </a:solidFill>
              </a:rPr>
              <a:t>x</a:t>
            </a:r>
            <a:r>
              <a:rPr lang="en-AU" altLang="he-IL" sz="2400" b="1" baseline="-25000">
                <a:solidFill>
                  <a:srgbClr val="FF3300"/>
                </a:solidFill>
              </a:rPr>
              <a:t>2</a:t>
            </a:r>
            <a:endParaRPr lang="en-AU" altLang="he-IL" sz="2400" b="1">
              <a:solidFill>
                <a:srgbClr val="FF33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altLang="he-IL" sz="2400" b="1">
              <a:solidFill>
                <a:srgbClr val="FF33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FF3300"/>
                </a:solidFill>
              </a:rPr>
              <a:t>x</a:t>
            </a:r>
            <a:r>
              <a:rPr lang="en-AU" altLang="he-IL" sz="2400" b="1" baseline="-25000">
                <a:solidFill>
                  <a:srgbClr val="FF3300"/>
                </a:solidFill>
              </a:rPr>
              <a:t>3</a:t>
            </a:r>
            <a:endParaRPr lang="en-AU" altLang="he-IL" sz="2400" b="1">
              <a:solidFill>
                <a:srgbClr val="FF33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altLang="he-IL" sz="2400" b="1">
              <a:solidFill>
                <a:srgbClr val="FF33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FF3300"/>
                </a:solidFill>
              </a:rPr>
              <a:t>x</a:t>
            </a:r>
            <a:r>
              <a:rPr lang="en-AU" altLang="he-IL" sz="2400" b="1" baseline="-25000">
                <a:solidFill>
                  <a:srgbClr val="FF3300"/>
                </a:solidFill>
              </a:rPr>
              <a:t>m</a:t>
            </a:r>
            <a:endParaRPr lang="en-AU" altLang="he-IL" sz="2400" b="1">
              <a:solidFill>
                <a:srgbClr val="FF33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AU" altLang="he-IL" sz="2400" b="1">
              <a:solidFill>
                <a:srgbClr val="FF3300"/>
              </a:solidFill>
            </a:endParaRPr>
          </a:p>
        </p:txBody>
      </p:sp>
      <p:sp>
        <p:nvSpPr>
          <p:cNvPr id="336908" name="Text Box 12"/>
          <p:cNvSpPr txBox="1">
            <a:spLocks noChangeArrowheads="1"/>
          </p:cNvSpPr>
          <p:nvPr/>
        </p:nvSpPr>
        <p:spPr bwMode="auto">
          <a:xfrm>
            <a:off x="4724400" y="28194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008080"/>
                </a:solidFill>
              </a:rPr>
              <a:t>w</a:t>
            </a:r>
            <a:r>
              <a:rPr lang="en-AU" altLang="he-IL" sz="2400" b="1" baseline="-25000">
                <a:solidFill>
                  <a:srgbClr val="008080"/>
                </a:solidFill>
              </a:rPr>
              <a:t>i1</a:t>
            </a:r>
            <a:endParaRPr lang="en-AU" altLang="he-IL" sz="2400">
              <a:solidFill>
                <a:srgbClr val="008080"/>
              </a:solidFill>
            </a:endParaRPr>
          </a:p>
        </p:txBody>
      </p:sp>
      <p:sp>
        <p:nvSpPr>
          <p:cNvPr id="336909" name="Rectangle 13"/>
          <p:cNvSpPr>
            <a:spLocks noChangeArrowheads="1"/>
          </p:cNvSpPr>
          <p:nvPr/>
        </p:nvSpPr>
        <p:spPr bwMode="auto">
          <a:xfrm>
            <a:off x="4751389" y="4572000"/>
            <a:ext cx="631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008080"/>
                </a:solidFill>
              </a:rPr>
              <a:t>w</a:t>
            </a:r>
            <a:r>
              <a:rPr lang="en-AU" altLang="he-IL" sz="2400" b="1" baseline="-25000">
                <a:solidFill>
                  <a:srgbClr val="008080"/>
                </a:solidFill>
              </a:rPr>
              <a:t>im</a:t>
            </a:r>
          </a:p>
        </p:txBody>
      </p:sp>
      <p:sp>
        <p:nvSpPr>
          <p:cNvPr id="336910" name="Text Box 14"/>
          <p:cNvSpPr txBox="1">
            <a:spLocks noChangeArrowheads="1"/>
          </p:cNvSpPr>
          <p:nvPr/>
        </p:nvSpPr>
        <p:spPr bwMode="auto">
          <a:xfrm>
            <a:off x="8001000" y="36576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FF9933"/>
                </a:solidFill>
              </a:rPr>
              <a:t>a</a:t>
            </a:r>
            <a:r>
              <a:rPr lang="en-AU" altLang="he-IL" sz="2400" b="1" baseline="-25000">
                <a:solidFill>
                  <a:srgbClr val="FF9933"/>
                </a:solidFill>
              </a:rPr>
              <a:t>i</a:t>
            </a:r>
            <a:endParaRPr lang="en-AU" altLang="he-IL" sz="2400" b="1">
              <a:solidFill>
                <a:srgbClr val="000000"/>
              </a:solidFill>
            </a:endParaRPr>
          </a:p>
        </p:txBody>
      </p:sp>
      <p:sp>
        <p:nvSpPr>
          <p:cNvPr id="336911" name="Text Box 15"/>
          <p:cNvSpPr txBox="1">
            <a:spLocks noChangeArrowheads="1"/>
          </p:cNvSpPr>
          <p:nvPr/>
        </p:nvSpPr>
        <p:spPr bwMode="auto">
          <a:xfrm>
            <a:off x="3657600" y="5562601"/>
            <a:ext cx="701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FF3300"/>
                </a:solidFill>
              </a:rPr>
              <a:t>Input </a:t>
            </a:r>
            <a:r>
              <a:rPr lang="en-AU" altLang="he-IL" sz="2400" b="1">
                <a:solidFill>
                  <a:srgbClr val="CC00CC"/>
                </a:solidFill>
              </a:rPr>
              <a:t>  </a:t>
            </a:r>
            <a:r>
              <a:rPr lang="en-AU" altLang="he-IL" sz="2400" b="1">
                <a:solidFill>
                  <a:srgbClr val="008080"/>
                </a:solidFill>
              </a:rPr>
              <a:t>Synaptic</a:t>
            </a:r>
            <a:r>
              <a:rPr lang="en-AU" altLang="he-IL" sz="2400" b="1">
                <a:solidFill>
                  <a:srgbClr val="868686"/>
                </a:solidFill>
              </a:rPr>
              <a:t>                        </a:t>
            </a:r>
            <a:r>
              <a:rPr lang="en-AU" altLang="he-IL" sz="2400" b="1">
                <a:solidFill>
                  <a:srgbClr val="FF9933"/>
                </a:solidFill>
              </a:rPr>
              <a:t>Output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868686"/>
                </a:solidFill>
              </a:rPr>
              <a:t>             </a:t>
            </a:r>
            <a:r>
              <a:rPr lang="en-AU" altLang="he-IL" sz="2400" b="1">
                <a:solidFill>
                  <a:srgbClr val="008080"/>
                </a:solidFill>
              </a:rPr>
              <a:t>Weights</a:t>
            </a:r>
          </a:p>
        </p:txBody>
      </p:sp>
      <p:sp>
        <p:nvSpPr>
          <p:cNvPr id="336912" name="Rectangle 16"/>
          <p:cNvSpPr>
            <a:spLocks noChangeArrowheads="1"/>
          </p:cNvSpPr>
          <p:nvPr/>
        </p:nvSpPr>
        <p:spPr bwMode="auto">
          <a:xfrm>
            <a:off x="7086600" y="3657600"/>
            <a:ext cx="5334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36913" name="Text Box 17"/>
          <p:cNvSpPr txBox="1">
            <a:spLocks noChangeArrowheads="1"/>
          </p:cNvSpPr>
          <p:nvPr/>
        </p:nvSpPr>
        <p:spPr bwMode="auto">
          <a:xfrm>
            <a:off x="7086600" y="3657600"/>
            <a:ext cx="381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336914" name="Line 18"/>
          <p:cNvSpPr>
            <a:spLocks noChangeShapeType="1"/>
          </p:cNvSpPr>
          <p:nvPr/>
        </p:nvSpPr>
        <p:spPr bwMode="auto">
          <a:xfrm>
            <a:off x="7620000" y="3886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36915" name="Text Box 19"/>
          <p:cNvSpPr txBox="1">
            <a:spLocks noChangeArrowheads="1"/>
          </p:cNvSpPr>
          <p:nvPr/>
        </p:nvSpPr>
        <p:spPr bwMode="auto">
          <a:xfrm>
            <a:off x="6727826" y="4572000"/>
            <a:ext cx="165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AU" altLang="he-IL" sz="2400">
                <a:solidFill>
                  <a:srgbClr val="00FF00"/>
                </a:solidFill>
              </a:rPr>
              <a:t> </a:t>
            </a:r>
            <a:r>
              <a:rPr lang="en-AU" altLang="he-IL" sz="2400" b="1">
                <a:solidFill>
                  <a:srgbClr val="3333CC"/>
                </a:solidFill>
              </a:rPr>
              <a:t>function</a:t>
            </a:r>
          </a:p>
        </p:txBody>
      </p:sp>
      <p:sp>
        <p:nvSpPr>
          <p:cNvPr id="336916" name="Text Box 20"/>
          <p:cNvSpPr txBox="1">
            <a:spLocks noChangeArrowheads="1"/>
          </p:cNvSpPr>
          <p:nvPr/>
        </p:nvSpPr>
        <p:spPr bwMode="auto">
          <a:xfrm>
            <a:off x="4724400" y="2133600"/>
            <a:ext cx="138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altLang="he-IL" sz="2400" b="1">
                <a:solidFill>
                  <a:srgbClr val="EEEE4E"/>
                </a:solidFill>
              </a:rPr>
              <a:t> </a:t>
            </a:r>
            <a:r>
              <a:rPr lang="en-AU" altLang="he-IL" sz="2400" b="1">
                <a:solidFill>
                  <a:srgbClr val="008080"/>
                </a:solidFill>
              </a:rPr>
              <a:t>b</a:t>
            </a:r>
            <a:r>
              <a:rPr lang="en-AU" altLang="he-IL" sz="2400" b="1" baseline="-25000">
                <a:solidFill>
                  <a:srgbClr val="008080"/>
                </a:solidFill>
              </a:rPr>
              <a:t>i </a:t>
            </a:r>
            <a:r>
              <a:rPr lang="en-AU" altLang="he-IL" sz="2400">
                <a:solidFill>
                  <a:srgbClr val="008080"/>
                </a:solidFill>
              </a:rPr>
              <a:t>  :</a:t>
            </a:r>
            <a:r>
              <a:rPr lang="tr-TR" altLang="he-IL" sz="2400" b="1">
                <a:solidFill>
                  <a:srgbClr val="008080"/>
                </a:solidFill>
              </a:rPr>
              <a:t>B</a:t>
            </a:r>
            <a:r>
              <a:rPr lang="en-AU" altLang="he-IL" sz="2400" b="1">
                <a:solidFill>
                  <a:srgbClr val="008080"/>
                </a:solidFill>
              </a:rPr>
              <a:t>ias</a:t>
            </a:r>
            <a:r>
              <a:rPr lang="en-AU" altLang="he-IL" sz="2400" b="1" baseline="-25000">
                <a:solidFill>
                  <a:srgbClr val="EEEE4E"/>
                </a:solidFill>
              </a:rPr>
              <a:t> </a:t>
            </a:r>
          </a:p>
        </p:txBody>
      </p:sp>
      <p:sp>
        <p:nvSpPr>
          <p:cNvPr id="336917" name="Line 21"/>
          <p:cNvSpPr>
            <a:spLocks noChangeShapeType="1"/>
          </p:cNvSpPr>
          <p:nvPr/>
        </p:nvSpPr>
        <p:spPr bwMode="auto">
          <a:xfrm>
            <a:off x="4495800" y="2286000"/>
            <a:ext cx="12192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21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4415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64CBE5-7C41-4E48-B460-6757B92FF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FAD949-94B4-41E7-950A-0E9689F2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C3F9A-5827-43FB-BB7B-6D07FD5D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81329"/>
            <a:ext cx="9144000" cy="529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4B1AC-810D-48EB-8032-62869870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3573016"/>
            <a:ext cx="2314972" cy="808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D9C18-F809-4067-91AF-BBFA973A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113" y="4567948"/>
            <a:ext cx="2473130" cy="8087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C7386-2502-41A3-9943-CAFB1ADEF680}"/>
              </a:ext>
            </a:extLst>
          </p:cNvPr>
          <p:cNvSpPr/>
          <p:nvPr/>
        </p:nvSpPr>
        <p:spPr>
          <a:xfrm>
            <a:off x="6240016" y="1700809"/>
            <a:ext cx="4354246" cy="1468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E5BC78-B85A-4094-B0E1-DB01C9BDEEF2}"/>
                  </a:ext>
                </a:extLst>
              </p:cNvPr>
              <p:cNvSpPr txBox="1"/>
              <p:nvPr/>
            </p:nvSpPr>
            <p:spPr>
              <a:xfrm>
                <a:off x="6505485" y="2085912"/>
                <a:ext cx="4354246" cy="75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7C8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C88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C88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C8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C88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C8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E5BC78-B85A-4094-B0E1-DB01C9BDE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485" y="2085912"/>
                <a:ext cx="4354246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ציין מיקום של מספר שקופית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22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55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5026" y="1692955"/>
            <a:ext cx="122618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Sigmoid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3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tanh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5026" y="4198498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ReLU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0638" y="1630931"/>
            <a:ext cx="17697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Leaky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ReLU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16817" y="3037250"/>
            <a:ext cx="109220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Maxout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1861" y="4122527"/>
            <a:ext cx="63500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ELU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08727" y="1075727"/>
            <a:ext cx="8374551" cy="431168"/>
          </a:xfrm>
          <a:prstGeom prst="rect">
            <a:avLst/>
          </a:prstGeom>
        </p:spPr>
        <p:txBody>
          <a:bodyPr vert="horz" wrap="square" lIns="0" tIns="42950" rIns="0" bIns="0" rtlCol="0" anchor="ctr">
            <a:spAutoFit/>
          </a:bodyPr>
          <a:lstStyle/>
          <a:p>
            <a:pPr marL="38735"/>
            <a:r>
              <a:rPr lang="en-US" sz="2800" b="0" spc="-5" dirty="0"/>
              <a:t>The Most Popular </a:t>
            </a:r>
            <a:r>
              <a:rPr sz="2800" b="0" spc="-5" dirty="0"/>
              <a:t>Activation</a:t>
            </a:r>
            <a:r>
              <a:rPr sz="2800" b="0" spc="-30" dirty="0"/>
              <a:t> </a:t>
            </a:r>
            <a:r>
              <a:rPr sz="2800" b="0" spc="-5" dirty="0"/>
              <a:t>functions</a:t>
            </a:r>
            <a:endParaRPr sz="2800" dirty="0"/>
          </a:p>
        </p:txBody>
      </p:sp>
      <p:sp>
        <p:nvSpPr>
          <p:cNvPr id="8" name="object 8"/>
          <p:cNvSpPr/>
          <p:nvPr/>
        </p:nvSpPr>
        <p:spPr>
          <a:xfrm>
            <a:off x="1963201" y="2142449"/>
            <a:ext cx="1650071" cy="382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3199" y="3326280"/>
            <a:ext cx="1077552" cy="34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63199" y="4616342"/>
            <a:ext cx="1335474" cy="349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88842" y="2018399"/>
            <a:ext cx="1650071" cy="324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45942" y="4501702"/>
            <a:ext cx="1897671" cy="7124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45942" y="3390857"/>
            <a:ext cx="2964293" cy="306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18712" y="1607210"/>
            <a:ext cx="1452257" cy="11430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18722" y="2884045"/>
            <a:ext cx="1452247" cy="11071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68122" y="4071095"/>
            <a:ext cx="1385347" cy="11430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18585" y="1607210"/>
            <a:ext cx="1452246" cy="1143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18585" y="4071093"/>
            <a:ext cx="1452246" cy="1143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מציין מיקום של מספר שקופית 1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920"/>
              </a:lnSpc>
            </a:pPr>
            <a:r>
              <a:rPr lang="en-US" spc="-5" smtClean="0">
                <a:solidFill>
                  <a:prstClr val="white"/>
                </a:solidFill>
              </a:rPr>
              <a:t>Lecture 4 </a:t>
            </a:r>
            <a:r>
              <a:rPr lang="en-US" smtClean="0">
                <a:solidFill>
                  <a:prstClr val="white"/>
                </a:solidFill>
              </a:rPr>
              <a:t>-</a:t>
            </a:r>
            <a:r>
              <a:rPr lang="en-US" spc="-185" smtClean="0">
                <a:solidFill>
                  <a:prstClr val="white"/>
                </a:solidFill>
              </a:rPr>
              <a:t> </a:t>
            </a:r>
            <a:fld id="{81D60167-4931-47E6-BA6A-407CBD079E47}" type="slidenum">
              <a:rPr spc="-5" smtClean="0">
                <a:solidFill>
                  <a:prstClr val="white"/>
                </a:solidFill>
              </a:rPr>
              <a:pPr marL="12700">
                <a:lnSpc>
                  <a:spcPts val="1920"/>
                </a:lnSpc>
              </a:pPr>
              <a:t>23</a:t>
            </a:fld>
            <a:endParaRPr spc="-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56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63552" y="332657"/>
            <a:ext cx="77724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he-IL" dirty="0"/>
              <a:t>THE Perceptron MODEL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12" y="1916833"/>
            <a:ext cx="9240961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653523" y="2030474"/>
            <a:ext cx="1584176" cy="123591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24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94655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1" y="-99392"/>
            <a:ext cx="8518525" cy="990600"/>
          </a:xfrm>
        </p:spPr>
        <p:txBody>
          <a:bodyPr/>
          <a:lstStyle/>
          <a:p>
            <a:r>
              <a:rPr lang="en-US" altLang="he-IL" sz="3600" dirty="0" err="1"/>
              <a:t>Perceptrons</a:t>
            </a:r>
            <a:r>
              <a:rPr lang="en-US" altLang="he-IL" sz="3600" dirty="0"/>
              <a:t> and Boolean Functions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838200"/>
            <a:ext cx="8574088" cy="5638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he-IL" sz="2000" dirty="0">
                <a:latin typeface="Arial" pitchFamily="34" charset="0"/>
              </a:rPr>
              <a:t>If inputs are all 0’s and 1’s and outputs are all 0’s and 1’s…</a:t>
            </a:r>
          </a:p>
          <a:p>
            <a:pPr>
              <a:lnSpc>
                <a:spcPct val="90000"/>
              </a:lnSpc>
            </a:pPr>
            <a:endParaRPr lang="en-US" altLang="he-IL" sz="2000" dirty="0">
              <a:latin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he-IL" sz="2000" dirty="0">
                <a:latin typeface="Arial" pitchFamily="34" charset="0"/>
              </a:rPr>
              <a:t>Can learn the function   </a:t>
            </a:r>
            <a:r>
              <a:rPr lang="en-US" altLang="he-IL" sz="2000" i="1" dirty="0">
                <a:solidFill>
                  <a:srgbClr val="009900"/>
                </a:solidFill>
                <a:latin typeface="Arial" pitchFamily="34" charset="0"/>
              </a:rPr>
              <a:t>x</a:t>
            </a:r>
            <a:r>
              <a:rPr lang="en-US" altLang="he-IL" sz="2000" baseline="-25000" dirty="0">
                <a:solidFill>
                  <a:srgbClr val="009900"/>
                </a:solidFill>
                <a:latin typeface="Arial" pitchFamily="34" charset="0"/>
              </a:rPr>
              <a:t>1</a:t>
            </a:r>
            <a:r>
              <a:rPr lang="en-US" altLang="he-IL" sz="2000" i="1" dirty="0">
                <a:solidFill>
                  <a:srgbClr val="009900"/>
                </a:solidFill>
                <a:latin typeface="Arial" pitchFamily="34" charset="0"/>
              </a:rPr>
              <a:t> </a:t>
            </a:r>
            <a:r>
              <a:rPr lang="en-US" altLang="he-IL" sz="2000" dirty="0">
                <a:solidFill>
                  <a:srgbClr val="009900"/>
                </a:solidFill>
                <a:latin typeface="Arial" pitchFamily="34" charset="0"/>
                <a:sym typeface="Symbol" pitchFamily="18" charset="2"/>
              </a:rPr>
              <a:t> </a:t>
            </a:r>
            <a:r>
              <a:rPr lang="en-US" altLang="he-IL" sz="2000" i="1" dirty="0">
                <a:solidFill>
                  <a:srgbClr val="009900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solidFill>
                  <a:srgbClr val="009900"/>
                </a:solidFill>
                <a:latin typeface="Arial" pitchFamily="34" charset="0"/>
                <a:sym typeface="Symbol" pitchFamily="18" charset="2"/>
              </a:rPr>
              <a:t>2  </a:t>
            </a:r>
            <a:endParaRPr lang="en-US" altLang="he-IL" sz="2000" dirty="0">
              <a:solidFill>
                <a:srgbClr val="009900"/>
              </a:solidFill>
              <a:latin typeface="Arial" pitchFamily="34" charset="0"/>
              <a:sym typeface="Symbol" pitchFamily="18" charset="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he-IL" sz="2000" dirty="0">
                <a:latin typeface="Arial" pitchFamily="34" charset="0"/>
                <a:sym typeface="Symbol" pitchFamily="18" charset="2"/>
              </a:rPr>
              <a:t>                     </a:t>
            </a:r>
          </a:p>
          <a:p>
            <a:pPr>
              <a:lnSpc>
                <a:spcPct val="90000"/>
              </a:lnSpc>
            </a:pPr>
            <a:endParaRPr lang="en-US" altLang="he-IL" sz="2000" dirty="0">
              <a:latin typeface="Arial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altLang="he-IL" sz="2000" dirty="0">
              <a:latin typeface="Arial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he-IL" sz="2000" dirty="0">
                <a:latin typeface="Arial" pitchFamily="34" charset="0"/>
                <a:sym typeface="Symbol" pitchFamily="18" charset="2"/>
              </a:rPr>
              <a:t>Can learn the function </a:t>
            </a:r>
            <a:r>
              <a:rPr lang="en-US" altLang="he-IL" sz="2000" i="1" dirty="0">
                <a:solidFill>
                  <a:schemeClr val="tx2"/>
                </a:solidFill>
                <a:latin typeface="Arial" pitchFamily="34" charset="0"/>
              </a:rPr>
              <a:t>x</a:t>
            </a:r>
            <a:r>
              <a:rPr lang="en-US" altLang="he-IL" sz="2000" baseline="-25000" dirty="0">
                <a:solidFill>
                  <a:schemeClr val="tx2"/>
                </a:solidFill>
                <a:latin typeface="Arial" pitchFamily="34" charset="0"/>
              </a:rPr>
              <a:t>1</a:t>
            </a:r>
            <a:r>
              <a:rPr lang="en-US" altLang="he-IL" sz="2000" i="1" dirty="0">
                <a:solidFill>
                  <a:schemeClr val="tx2"/>
                </a:solidFill>
                <a:latin typeface="Arial" pitchFamily="34" charset="0"/>
              </a:rPr>
              <a:t> </a:t>
            </a:r>
            <a:r>
              <a:rPr lang="en-US" altLang="he-IL" sz="2000" dirty="0">
                <a:solidFill>
                  <a:schemeClr val="tx2"/>
                </a:solidFill>
                <a:latin typeface="Arial" pitchFamily="34" charset="0"/>
                <a:sym typeface="Symbol" pitchFamily="18" charset="2"/>
              </a:rPr>
              <a:t> </a:t>
            </a:r>
            <a:r>
              <a:rPr lang="en-US" altLang="he-IL" sz="2000" i="1" dirty="0">
                <a:solidFill>
                  <a:schemeClr val="tx2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solidFill>
                  <a:schemeClr val="tx2"/>
                </a:solidFill>
                <a:latin typeface="Arial" pitchFamily="34" charset="0"/>
                <a:sym typeface="Symbol" pitchFamily="18" charset="2"/>
              </a:rPr>
              <a:t>2 </a:t>
            </a:r>
            <a:r>
              <a:rPr lang="en-US" altLang="he-IL" sz="2000" dirty="0">
                <a:solidFill>
                  <a:schemeClr val="tx2"/>
                </a:solidFill>
                <a:latin typeface="Arial" pitchFamily="34" charset="0"/>
                <a:sym typeface="Symbol" pitchFamily="18" charset="2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he-IL" sz="2000" dirty="0">
              <a:solidFill>
                <a:schemeClr val="tx2"/>
              </a:solidFill>
              <a:latin typeface="Arial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altLang="he-IL" sz="2000" dirty="0">
              <a:latin typeface="Arial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altLang="he-IL" sz="2000" dirty="0">
              <a:latin typeface="Arial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altLang="he-IL" sz="2000" dirty="0">
              <a:latin typeface="Arial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altLang="he-IL" sz="2000" dirty="0">
              <a:latin typeface="Arial" pitchFamily="34" charset="0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altLang="he-IL" sz="2000" dirty="0">
              <a:latin typeface="Arial" pitchFamily="34" charset="0"/>
              <a:sym typeface="Symbol" pitchFamily="18" charset="2"/>
            </a:endParaRPr>
          </a:p>
        </p:txBody>
      </p:sp>
      <p:grpSp>
        <p:nvGrpSpPr>
          <p:cNvPr id="391172" name="Group 4"/>
          <p:cNvGrpSpPr>
            <a:grpSpLocks/>
          </p:cNvGrpSpPr>
          <p:nvPr/>
        </p:nvGrpSpPr>
        <p:grpSpPr bwMode="auto">
          <a:xfrm>
            <a:off x="6553200" y="1295400"/>
            <a:ext cx="2743200" cy="1219200"/>
            <a:chOff x="3312" y="1008"/>
            <a:chExt cx="1728" cy="768"/>
          </a:xfrm>
        </p:grpSpPr>
        <p:sp>
          <p:nvSpPr>
            <p:cNvPr id="391173" name="Line 5"/>
            <p:cNvSpPr>
              <a:spLocks noChangeShapeType="1"/>
            </p:cNvSpPr>
            <p:nvPr/>
          </p:nvSpPr>
          <p:spPr bwMode="auto">
            <a:xfrm>
              <a:off x="3696" y="1008"/>
              <a:ext cx="0" cy="768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>
                <a:solidFill>
                  <a:srgbClr val="000000"/>
                </a:solidFill>
              </a:endParaRPr>
            </a:p>
          </p:txBody>
        </p:sp>
        <p:sp>
          <p:nvSpPr>
            <p:cNvPr id="391174" name="Line 6"/>
            <p:cNvSpPr>
              <a:spLocks noChangeShapeType="1"/>
            </p:cNvSpPr>
            <p:nvPr/>
          </p:nvSpPr>
          <p:spPr bwMode="auto">
            <a:xfrm>
              <a:off x="3600" y="1584"/>
              <a:ext cx="1440" cy="0"/>
            </a:xfrm>
            <a:prstGeom prst="line">
              <a:avLst/>
            </a:prstGeom>
            <a:noFill/>
            <a:ln w="127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>
                <a:solidFill>
                  <a:srgbClr val="000000"/>
                </a:solidFill>
              </a:endParaRPr>
            </a:p>
          </p:txBody>
        </p:sp>
        <p:sp>
          <p:nvSpPr>
            <p:cNvPr id="391175" name="Oval 7"/>
            <p:cNvSpPr>
              <a:spLocks noChangeArrowheads="1"/>
            </p:cNvSpPr>
            <p:nvPr/>
          </p:nvSpPr>
          <p:spPr bwMode="auto">
            <a:xfrm>
              <a:off x="4512" y="1488"/>
              <a:ext cx="144" cy="144"/>
            </a:xfrm>
            <a:prstGeom prst="ellipse">
              <a:avLst/>
            </a:prstGeom>
            <a:noFill/>
            <a:ln w="63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>
                <a:solidFill>
                  <a:srgbClr val="000000"/>
                </a:solidFill>
              </a:endParaRPr>
            </a:p>
          </p:txBody>
        </p:sp>
        <p:sp>
          <p:nvSpPr>
            <p:cNvPr id="391176" name="Oval 8"/>
            <p:cNvSpPr>
              <a:spLocks noChangeArrowheads="1"/>
            </p:cNvSpPr>
            <p:nvPr/>
          </p:nvSpPr>
          <p:spPr bwMode="auto">
            <a:xfrm>
              <a:off x="3648" y="1488"/>
              <a:ext cx="144" cy="144"/>
            </a:xfrm>
            <a:prstGeom prst="ellipse">
              <a:avLst/>
            </a:prstGeom>
            <a:noFill/>
            <a:ln w="63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>
                <a:solidFill>
                  <a:srgbClr val="000000"/>
                </a:solidFill>
              </a:endParaRPr>
            </a:p>
          </p:txBody>
        </p:sp>
        <p:sp>
          <p:nvSpPr>
            <p:cNvPr id="391177" name="Oval 9"/>
            <p:cNvSpPr>
              <a:spLocks noChangeArrowheads="1"/>
            </p:cNvSpPr>
            <p:nvPr/>
          </p:nvSpPr>
          <p:spPr bwMode="auto">
            <a:xfrm>
              <a:off x="3648" y="1008"/>
              <a:ext cx="144" cy="144"/>
            </a:xfrm>
            <a:prstGeom prst="ellipse">
              <a:avLst/>
            </a:prstGeom>
            <a:noFill/>
            <a:ln w="63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>
                <a:solidFill>
                  <a:srgbClr val="000000"/>
                </a:solidFill>
              </a:endParaRPr>
            </a:p>
          </p:txBody>
        </p:sp>
        <p:sp>
          <p:nvSpPr>
            <p:cNvPr id="391178" name="Line 10"/>
            <p:cNvSpPr>
              <a:spLocks noChangeShapeType="1"/>
            </p:cNvSpPr>
            <p:nvPr/>
          </p:nvSpPr>
          <p:spPr bwMode="auto">
            <a:xfrm>
              <a:off x="4608" y="1008"/>
              <a:ext cx="0" cy="144"/>
            </a:xfrm>
            <a:prstGeom prst="line">
              <a:avLst/>
            </a:prstGeom>
            <a:noFill/>
            <a:ln w="635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he-IL" sz="2400">
                <a:solidFill>
                  <a:srgbClr val="000000"/>
                </a:solidFill>
              </a:endParaRPr>
            </a:p>
          </p:txBody>
        </p:sp>
        <p:sp>
          <p:nvSpPr>
            <p:cNvPr id="391179" name="Rectangle 11"/>
            <p:cNvSpPr>
              <a:spLocks noChangeArrowheads="1"/>
            </p:cNvSpPr>
            <p:nvPr/>
          </p:nvSpPr>
          <p:spPr bwMode="auto">
            <a:xfrm>
              <a:off x="3888" y="1632"/>
              <a:ext cx="33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en-US" altLang="he-IL" sz="2000" i="1">
                  <a:solidFill>
                    <a:srgbClr val="009900"/>
                  </a:solidFill>
                  <a:latin typeface="Tahoma" pitchFamily="34" charset="0"/>
                </a:rPr>
                <a:t>X</a:t>
              </a:r>
              <a:r>
                <a:rPr lang="en-US" altLang="he-IL" sz="2000" baseline="-25000">
                  <a:solidFill>
                    <a:srgbClr val="009900"/>
                  </a:solidFill>
                  <a:latin typeface="Tahoma" pitchFamily="34" charset="0"/>
                </a:rPr>
                <a:t>1</a:t>
              </a:r>
              <a:endParaRPr lang="en-US" altLang="he-IL" sz="2000" i="1">
                <a:solidFill>
                  <a:srgbClr val="009900"/>
                </a:solidFill>
                <a:latin typeface="Tahoma" pitchFamily="34" charset="0"/>
              </a:endParaRPr>
            </a:p>
          </p:txBody>
        </p:sp>
        <p:sp>
          <p:nvSpPr>
            <p:cNvPr id="391180" name="Text Box 12"/>
            <p:cNvSpPr txBox="1">
              <a:spLocks noChangeArrowheads="1"/>
            </p:cNvSpPr>
            <p:nvPr/>
          </p:nvSpPr>
          <p:spPr bwMode="auto">
            <a:xfrm>
              <a:off x="3312" y="1200"/>
              <a:ext cx="288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en-US" altLang="he-IL" sz="2000" i="1">
                  <a:solidFill>
                    <a:srgbClr val="009900"/>
                  </a:solidFill>
                  <a:latin typeface="Tahoma" pitchFamily="34" charset="0"/>
                </a:rPr>
                <a:t>X</a:t>
              </a:r>
              <a:r>
                <a:rPr lang="en-US" altLang="he-IL" sz="2000" baseline="-25000">
                  <a:solidFill>
                    <a:srgbClr val="009900"/>
                  </a:solidFill>
                  <a:latin typeface="Tahoma" pitchFamily="34" charset="0"/>
                </a:rPr>
                <a:t>2</a:t>
              </a:r>
              <a:endParaRPr lang="en-US" altLang="he-IL" sz="2000" i="1">
                <a:solidFill>
                  <a:srgbClr val="009900"/>
                </a:solidFill>
                <a:latin typeface="Tahoma" pitchFamily="34" charset="0"/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</a:pPr>
              <a:endParaRPr lang="en-US" altLang="he-IL" sz="2000" b="1">
                <a:solidFill>
                  <a:srgbClr val="009900"/>
                </a:solidFill>
                <a:latin typeface="Tahoma" pitchFamily="34" charset="0"/>
              </a:endParaRPr>
            </a:p>
          </p:txBody>
        </p:sp>
      </p:grpSp>
      <p:sp>
        <p:nvSpPr>
          <p:cNvPr id="391181" name="Line 13"/>
          <p:cNvSpPr>
            <a:spLocks noChangeShapeType="1"/>
          </p:cNvSpPr>
          <p:nvPr/>
        </p:nvSpPr>
        <p:spPr bwMode="auto">
          <a:xfrm>
            <a:off x="7162800" y="2743200"/>
            <a:ext cx="0" cy="12192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91182" name="Line 14"/>
          <p:cNvSpPr>
            <a:spLocks noChangeShapeType="1"/>
          </p:cNvSpPr>
          <p:nvPr/>
        </p:nvSpPr>
        <p:spPr bwMode="auto">
          <a:xfrm>
            <a:off x="7010400" y="3657600"/>
            <a:ext cx="22860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91183" name="Oval 15"/>
          <p:cNvSpPr>
            <a:spLocks noChangeArrowheads="1"/>
          </p:cNvSpPr>
          <p:nvPr/>
        </p:nvSpPr>
        <p:spPr bwMode="auto">
          <a:xfrm>
            <a:off x="7086600" y="3505200"/>
            <a:ext cx="228600" cy="228600"/>
          </a:xfrm>
          <a:prstGeom prst="ellipse">
            <a:avLst/>
          </a:prstGeom>
          <a:noFill/>
          <a:ln w="63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91184" name="Line 16"/>
          <p:cNvSpPr>
            <a:spLocks noChangeShapeType="1"/>
          </p:cNvSpPr>
          <p:nvPr/>
        </p:nvSpPr>
        <p:spPr bwMode="auto">
          <a:xfrm>
            <a:off x="8610600" y="2743200"/>
            <a:ext cx="0" cy="228600"/>
          </a:xfrm>
          <a:prstGeom prst="line">
            <a:avLst/>
          </a:prstGeom>
          <a:noFill/>
          <a:ln w="63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91185" name="Rectangle 17"/>
          <p:cNvSpPr>
            <a:spLocks noChangeArrowheads="1"/>
          </p:cNvSpPr>
          <p:nvPr/>
        </p:nvSpPr>
        <p:spPr bwMode="auto">
          <a:xfrm>
            <a:off x="7467600" y="3733800"/>
            <a:ext cx="533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342900" indent="-3429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he-IL" sz="2000" i="1">
                <a:solidFill>
                  <a:srgbClr val="000000"/>
                </a:solidFill>
                <a:latin typeface="Tahoma" pitchFamily="34" charset="0"/>
              </a:rPr>
              <a:t>X</a:t>
            </a:r>
            <a:r>
              <a:rPr lang="en-US" altLang="he-IL" sz="2000" baseline="-25000">
                <a:solidFill>
                  <a:srgbClr val="000000"/>
                </a:solidFill>
                <a:latin typeface="Tahoma" pitchFamily="34" charset="0"/>
              </a:rPr>
              <a:t>1</a:t>
            </a:r>
            <a:endParaRPr lang="en-US" altLang="he-IL" sz="2000" i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91186" name="Text Box 18"/>
          <p:cNvSpPr txBox="1">
            <a:spLocks noChangeArrowheads="1"/>
          </p:cNvSpPr>
          <p:nvPr/>
        </p:nvSpPr>
        <p:spPr bwMode="auto">
          <a:xfrm>
            <a:off x="6553200" y="3048001"/>
            <a:ext cx="457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he-IL" sz="2000" i="1">
                <a:solidFill>
                  <a:srgbClr val="000000"/>
                </a:solidFill>
                <a:latin typeface="Tahoma" pitchFamily="34" charset="0"/>
              </a:rPr>
              <a:t>X</a:t>
            </a:r>
            <a:r>
              <a:rPr lang="en-US" altLang="he-IL" sz="2000" baseline="-25000">
                <a:solidFill>
                  <a:srgbClr val="000000"/>
                </a:solidFill>
                <a:latin typeface="Tahoma" pitchFamily="34" charset="0"/>
              </a:rPr>
              <a:t>2</a:t>
            </a:r>
            <a:endParaRPr lang="en-US" altLang="he-IL" sz="2000" i="1">
              <a:solidFill>
                <a:srgbClr val="000000"/>
              </a:solidFill>
              <a:latin typeface="Tahoma" pitchFamily="34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endParaRPr lang="en-US" altLang="he-IL" sz="2000" b="1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91187" name="Line 19"/>
          <p:cNvSpPr>
            <a:spLocks noChangeShapeType="1"/>
          </p:cNvSpPr>
          <p:nvPr/>
        </p:nvSpPr>
        <p:spPr bwMode="auto">
          <a:xfrm>
            <a:off x="7239000" y="2743200"/>
            <a:ext cx="0" cy="228600"/>
          </a:xfrm>
          <a:prstGeom prst="line">
            <a:avLst/>
          </a:prstGeom>
          <a:noFill/>
          <a:ln w="63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391188" name="Line 20"/>
          <p:cNvSpPr>
            <a:spLocks noChangeShapeType="1"/>
          </p:cNvSpPr>
          <p:nvPr/>
        </p:nvSpPr>
        <p:spPr bwMode="auto">
          <a:xfrm>
            <a:off x="8610600" y="3505200"/>
            <a:ext cx="0" cy="228600"/>
          </a:xfrm>
          <a:prstGeom prst="line">
            <a:avLst/>
          </a:prstGeom>
          <a:noFill/>
          <a:ln w="63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pic>
        <p:nvPicPr>
          <p:cNvPr id="4608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201" y="4754230"/>
            <a:ext cx="743482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25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51555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z="3600"/>
              <a:t>Perceptrons and Boolean Functions</a:t>
            </a:r>
          </a:p>
        </p:txBody>
      </p:sp>
      <p:sp>
        <p:nvSpPr>
          <p:cNvPr id="392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he-IL" sz="2000" dirty="0">
                <a:latin typeface="Arial" pitchFamily="34" charset="0"/>
                <a:sym typeface="Symbol" pitchFamily="18" charset="2"/>
              </a:rPr>
              <a:t>Can learn </a:t>
            </a:r>
            <a:r>
              <a:rPr lang="en-US" altLang="he-IL" sz="2000" u="sng" dirty="0">
                <a:latin typeface="Arial" pitchFamily="34" charset="0"/>
                <a:sym typeface="Symbol" pitchFamily="18" charset="2"/>
              </a:rPr>
              <a:t>any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 conjunction of literals, e.g.</a:t>
            </a:r>
          </a:p>
          <a:p>
            <a:pPr>
              <a:lnSpc>
                <a:spcPct val="90000"/>
              </a:lnSpc>
            </a:pPr>
            <a:r>
              <a:rPr lang="en-US" altLang="he-IL" sz="2000" dirty="0">
                <a:latin typeface="Arial" pitchFamily="34" charset="0"/>
                <a:sym typeface="Symbol" pitchFamily="18" charset="2"/>
              </a:rPr>
              <a:t>		</a:t>
            </a:r>
            <a:r>
              <a:rPr lang="en-US" altLang="he-IL" sz="2000" i="1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1</a:t>
            </a:r>
            <a:r>
              <a:rPr lang="en-US" altLang="he-IL" sz="2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  ~</a:t>
            </a:r>
            <a:r>
              <a:rPr lang="en-US" altLang="he-IL" sz="2000" i="1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2</a:t>
            </a:r>
            <a:r>
              <a:rPr lang="en-US" altLang="he-IL" sz="2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  ~</a:t>
            </a:r>
            <a:r>
              <a:rPr lang="en-US" altLang="he-IL" sz="2000" i="1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3</a:t>
            </a:r>
            <a:r>
              <a:rPr lang="en-US" altLang="he-IL" sz="2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  </a:t>
            </a:r>
            <a:r>
              <a:rPr lang="en-US" altLang="he-IL" sz="2000" i="1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4</a:t>
            </a:r>
            <a:r>
              <a:rPr lang="en-US" altLang="he-IL" sz="2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  </a:t>
            </a:r>
            <a:r>
              <a:rPr lang="en-US" altLang="he-IL" sz="2000" i="1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5</a:t>
            </a:r>
            <a:r>
              <a:rPr lang="en-US" altLang="he-IL" sz="2000" dirty="0">
                <a:solidFill>
                  <a:schemeClr val="hlink"/>
                </a:solidFill>
                <a:latin typeface="Arial" pitchFamily="34" charset="0"/>
                <a:sym typeface="Symbol" pitchFamily="18" charset="2"/>
              </a:rPr>
              <a:t>  </a:t>
            </a:r>
          </a:p>
          <a:p>
            <a:pPr>
              <a:lnSpc>
                <a:spcPct val="90000"/>
              </a:lnSpc>
            </a:pPr>
            <a:endParaRPr lang="en-US" altLang="he-IL" sz="2000" dirty="0">
              <a:solidFill>
                <a:schemeClr val="hlink"/>
              </a:solidFill>
              <a:latin typeface="Arial" pitchFamily="34" charset="0"/>
              <a:sym typeface="Symbol" pitchFamily="18" charset="2"/>
            </a:endParaRPr>
          </a:p>
          <a:p>
            <a:r>
              <a:rPr lang="en-US" altLang="he-IL" sz="2000" dirty="0">
                <a:latin typeface="Arial" pitchFamily="34" charset="0"/>
              </a:rPr>
              <a:t>Can learn any disjunction of literals</a:t>
            </a:r>
          </a:p>
          <a:p>
            <a:r>
              <a:rPr lang="en-US" altLang="he-IL" sz="2000" dirty="0">
                <a:latin typeface="Arial" pitchFamily="34" charset="0"/>
              </a:rPr>
              <a:t>		e.g. 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latin typeface="Arial" pitchFamily="34" charset="0"/>
                <a:sym typeface="Symbol" pitchFamily="18" charset="2"/>
              </a:rPr>
              <a:t>1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  ~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latin typeface="Arial" pitchFamily="34" charset="0"/>
                <a:sym typeface="Symbol" pitchFamily="18" charset="2"/>
              </a:rPr>
              <a:t>2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  ~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latin typeface="Arial" pitchFamily="34" charset="0"/>
                <a:sym typeface="Symbol" pitchFamily="18" charset="2"/>
              </a:rPr>
              <a:t>3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  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latin typeface="Arial" pitchFamily="34" charset="0"/>
                <a:sym typeface="Symbol" pitchFamily="18" charset="2"/>
              </a:rPr>
              <a:t>4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  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latin typeface="Arial" pitchFamily="34" charset="0"/>
                <a:sym typeface="Symbol" pitchFamily="18" charset="2"/>
              </a:rPr>
              <a:t>5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 </a:t>
            </a:r>
          </a:p>
          <a:p>
            <a:endParaRPr lang="en-US" altLang="he-IL" sz="2000" dirty="0">
              <a:latin typeface="Arial" pitchFamily="34" charset="0"/>
              <a:sym typeface="Symbol" pitchFamily="18" charset="2"/>
            </a:endParaRPr>
          </a:p>
          <a:p>
            <a:r>
              <a:rPr lang="en-US" altLang="he-IL" sz="2000" dirty="0">
                <a:latin typeface="Arial" pitchFamily="34" charset="0"/>
                <a:sym typeface="Symbol" pitchFamily="18" charset="2"/>
              </a:rPr>
              <a:t>Can learn majority function</a:t>
            </a:r>
          </a:p>
          <a:p>
            <a:r>
              <a:rPr lang="en-US" altLang="he-IL" sz="2000" dirty="0">
                <a:latin typeface="Arial" pitchFamily="34" charset="0"/>
                <a:sym typeface="Symbol" pitchFamily="18" charset="2"/>
              </a:rPr>
              <a:t>		f(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latin typeface="Arial" pitchFamily="34" charset="0"/>
                <a:sym typeface="Symbol" pitchFamily="18" charset="2"/>
              </a:rPr>
              <a:t>1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,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latin typeface="Arial" pitchFamily="34" charset="0"/>
                <a:sym typeface="Symbol" pitchFamily="18" charset="2"/>
              </a:rPr>
              <a:t>2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 … </a:t>
            </a:r>
            <a:r>
              <a:rPr lang="en-US" altLang="he-IL" sz="2000" i="1" dirty="0" err="1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 err="1">
                <a:latin typeface="Arial" pitchFamily="34" charset="0"/>
                <a:sym typeface="Symbol" pitchFamily="18" charset="2"/>
              </a:rPr>
              <a:t>n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) =    1 if  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n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/2 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latin typeface="Arial" pitchFamily="34" charset="0"/>
                <a:sym typeface="Symbol" pitchFamily="18" charset="2"/>
              </a:rPr>
              <a:t>i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’s or more are = 1</a:t>
            </a:r>
          </a:p>
          <a:p>
            <a:r>
              <a:rPr lang="en-US" altLang="he-IL" sz="2000" dirty="0">
                <a:latin typeface="Arial" pitchFamily="34" charset="0"/>
                <a:sym typeface="Symbol" pitchFamily="18" charset="2"/>
              </a:rPr>
              <a:t>				 0 if less than 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n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/2 </a:t>
            </a:r>
            <a:r>
              <a:rPr lang="en-US" altLang="he-IL" sz="2000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sz="2000" baseline="-25000" dirty="0">
                <a:latin typeface="Arial" pitchFamily="34" charset="0"/>
                <a:sym typeface="Symbol" pitchFamily="18" charset="2"/>
              </a:rPr>
              <a:t>i</a:t>
            </a:r>
            <a:r>
              <a:rPr lang="en-US" altLang="he-IL" sz="2000" dirty="0">
                <a:latin typeface="Arial" pitchFamily="34" charset="0"/>
                <a:sym typeface="Symbol" pitchFamily="18" charset="2"/>
              </a:rPr>
              <a:t>’s are = 1</a:t>
            </a:r>
          </a:p>
          <a:p>
            <a:endParaRPr lang="en-US" altLang="he-IL" sz="2000" dirty="0">
              <a:latin typeface="Arial" pitchFamily="34" charset="0"/>
              <a:sym typeface="Symbol" pitchFamily="18" charset="2"/>
            </a:endParaRPr>
          </a:p>
        </p:txBody>
      </p:sp>
      <p:sp>
        <p:nvSpPr>
          <p:cNvPr id="392196" name="AutoShape 4"/>
          <p:cNvSpPr>
            <a:spLocks/>
          </p:cNvSpPr>
          <p:nvPr/>
        </p:nvSpPr>
        <p:spPr bwMode="auto">
          <a:xfrm>
            <a:off x="4428270" y="450080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2400">
              <a:solidFill>
                <a:srgbClr val="000000"/>
              </a:solidFill>
            </a:endParaRPr>
          </a:p>
        </p:txBody>
      </p:sp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26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41356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XOR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24682" y="1570453"/>
            <a:ext cx="8017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b="1" dirty="0">
                <a:latin typeface="Arial" pitchFamily="34" charset="0"/>
                <a:sym typeface="Symbol" pitchFamily="18" charset="2"/>
              </a:rPr>
              <a:t>Single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 perceptron </a:t>
            </a:r>
            <a:r>
              <a:rPr lang="en-US" altLang="he-IL" b="1" dirty="0">
                <a:latin typeface="Arial" pitchFamily="34" charset="0"/>
                <a:sym typeface="Symbol" pitchFamily="18" charset="2"/>
              </a:rPr>
              <a:t>can’t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 learn XOR function</a:t>
            </a:r>
          </a:p>
          <a:p>
            <a:r>
              <a:rPr lang="en-US" altLang="he-IL" dirty="0">
                <a:latin typeface="Arial" pitchFamily="34" charset="0"/>
                <a:sym typeface="Symbol" pitchFamily="18" charset="2"/>
              </a:rPr>
              <a:t>		 f(</a:t>
            </a:r>
            <a:r>
              <a:rPr lang="en-US" altLang="he-IL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baseline="-25000" dirty="0">
                <a:latin typeface="Arial" pitchFamily="34" charset="0"/>
                <a:sym typeface="Symbol" pitchFamily="18" charset="2"/>
              </a:rPr>
              <a:t>1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,</a:t>
            </a:r>
            <a:r>
              <a:rPr lang="en-US" altLang="he-IL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baseline="-25000" dirty="0">
                <a:latin typeface="Arial" pitchFamily="34" charset="0"/>
                <a:sym typeface="Symbol" pitchFamily="18" charset="2"/>
              </a:rPr>
              <a:t>2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) = </a:t>
            </a:r>
            <a:r>
              <a:rPr lang="en-US" altLang="he-IL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baseline="-25000" dirty="0">
                <a:latin typeface="Arial" pitchFamily="34" charset="0"/>
                <a:sym typeface="Symbol" pitchFamily="18" charset="2"/>
              </a:rPr>
              <a:t>1 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 XOR x</a:t>
            </a:r>
            <a:r>
              <a:rPr lang="en-US" altLang="he-IL" baseline="-25000" dirty="0">
                <a:latin typeface="Arial" pitchFamily="34" charset="0"/>
                <a:sym typeface="Symbol" pitchFamily="18" charset="2"/>
              </a:rPr>
              <a:t>2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 = (</a:t>
            </a:r>
            <a:r>
              <a:rPr lang="en-US" altLang="he-IL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baseline="-25000" dirty="0">
                <a:latin typeface="Arial" pitchFamily="34" charset="0"/>
                <a:sym typeface="Symbol" pitchFamily="18" charset="2"/>
              </a:rPr>
              <a:t>1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  ~</a:t>
            </a:r>
            <a:r>
              <a:rPr lang="en-US" altLang="he-IL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baseline="-25000" dirty="0">
                <a:latin typeface="Arial" pitchFamily="34" charset="0"/>
                <a:sym typeface="Symbol" pitchFamily="18" charset="2"/>
              </a:rPr>
              <a:t>2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)  (~ </a:t>
            </a:r>
            <a:r>
              <a:rPr lang="en-US" altLang="he-IL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baseline="-25000" dirty="0">
                <a:latin typeface="Arial" pitchFamily="34" charset="0"/>
                <a:sym typeface="Symbol" pitchFamily="18" charset="2"/>
              </a:rPr>
              <a:t>1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  </a:t>
            </a:r>
            <a:r>
              <a:rPr lang="en-US" altLang="he-IL" i="1" dirty="0">
                <a:latin typeface="Arial" pitchFamily="34" charset="0"/>
                <a:sym typeface="Symbol" pitchFamily="18" charset="2"/>
              </a:rPr>
              <a:t>x</a:t>
            </a:r>
            <a:r>
              <a:rPr lang="en-US" altLang="he-IL" baseline="-25000" dirty="0">
                <a:latin typeface="Arial" pitchFamily="34" charset="0"/>
                <a:sym typeface="Symbol" pitchFamily="18" charset="2"/>
              </a:rPr>
              <a:t>2</a:t>
            </a:r>
            <a:r>
              <a:rPr lang="en-US" altLang="he-IL" dirty="0">
                <a:latin typeface="Arial" pitchFamily="34" charset="0"/>
                <a:sym typeface="Symbol" pitchFamily="18" charset="2"/>
              </a:rPr>
              <a:t>)</a:t>
            </a:r>
          </a:p>
          <a:p>
            <a:endParaRPr lang="en-US" altLang="he-IL" dirty="0">
              <a:latin typeface="Arial" pitchFamily="34" charset="0"/>
              <a:sym typeface="Symbol" pitchFamily="18" charset="2"/>
            </a:endParaRPr>
          </a:p>
          <a:p>
            <a:r>
              <a:rPr lang="en-US" altLang="he-IL" dirty="0">
                <a:latin typeface="Arial" pitchFamily="34" charset="0"/>
                <a:sym typeface="Symbol" pitchFamily="18" charset="2"/>
              </a:rPr>
              <a:t>For XOR function we need more than a single perceptron</a:t>
            </a:r>
          </a:p>
        </p:txBody>
      </p:sp>
      <p:pic>
        <p:nvPicPr>
          <p:cNvPr id="16386" name="Picture 2" descr="Image result for xor probl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81" y="2770782"/>
            <a:ext cx="4077377" cy="39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27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718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63552" y="332657"/>
            <a:ext cx="7772400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he-IL" dirty="0"/>
              <a:t>Multilayer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12" y="1916833"/>
            <a:ext cx="9240961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6456040" y="1938090"/>
            <a:ext cx="1584176" cy="1235918"/>
          </a:xfrm>
          <a:prstGeom prst="ellipse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7065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Artificial Neural Network</a:t>
            </a:r>
            <a:br>
              <a:rPr lang="en-US" altLang="he-IL"/>
            </a:br>
            <a:r>
              <a:rPr lang="en-US" altLang="he-IL" sz="2800" b="1"/>
              <a:t>multilayer perceptron</a:t>
            </a:r>
            <a:endParaRPr lang="en-GB" altLang="he-IL" sz="2800" b="1"/>
          </a:p>
        </p:txBody>
      </p:sp>
      <p:sp>
        <p:nvSpPr>
          <p:cNvPr id="3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F52163-D857-4B46-8226-F036469FADCF}" type="slidenum">
              <a:rPr kumimoji="0" lang="he-IL" altLang="he-IL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he-I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66595" name="Text Box 3"/>
          <p:cNvSpPr txBox="1">
            <a:spLocks noChangeArrowheads="1"/>
          </p:cNvSpPr>
          <p:nvPr/>
        </p:nvSpPr>
        <p:spPr bwMode="auto">
          <a:xfrm>
            <a:off x="2743200" y="5867401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he-IL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Inputs</a:t>
            </a:r>
          </a:p>
        </p:txBody>
      </p:sp>
      <p:sp>
        <p:nvSpPr>
          <p:cNvPr id="366596" name="Text Box 4"/>
          <p:cNvSpPr txBox="1">
            <a:spLocks noChangeArrowheads="1"/>
          </p:cNvSpPr>
          <p:nvPr/>
        </p:nvSpPr>
        <p:spPr bwMode="auto">
          <a:xfrm>
            <a:off x="5181600" y="5715000"/>
            <a:ext cx="1600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he-IL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Hidden Layer</a:t>
            </a:r>
          </a:p>
        </p:txBody>
      </p:sp>
      <p:sp>
        <p:nvSpPr>
          <p:cNvPr id="366597" name="Text Box 5"/>
          <p:cNvSpPr txBox="1">
            <a:spLocks noChangeArrowheads="1"/>
          </p:cNvSpPr>
          <p:nvPr/>
        </p:nvSpPr>
        <p:spPr bwMode="auto">
          <a:xfrm>
            <a:off x="7848600" y="5715000"/>
            <a:ext cx="1600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he-IL" sz="2800" b="1" i="0" u="none" strike="noStrike" kern="1200" cap="none" spc="0" normalizeH="0" baseline="0" noProof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 Layer</a:t>
            </a:r>
          </a:p>
        </p:txBody>
      </p:sp>
      <p:sp>
        <p:nvSpPr>
          <p:cNvPr id="366598" name="Oval 6"/>
          <p:cNvSpPr>
            <a:spLocks noChangeArrowheads="1"/>
          </p:cNvSpPr>
          <p:nvPr/>
        </p:nvSpPr>
        <p:spPr bwMode="auto">
          <a:xfrm>
            <a:off x="3200400" y="2514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599" name="Oval 7"/>
          <p:cNvSpPr>
            <a:spLocks noChangeArrowheads="1"/>
          </p:cNvSpPr>
          <p:nvPr/>
        </p:nvSpPr>
        <p:spPr bwMode="auto">
          <a:xfrm>
            <a:off x="3200400" y="3276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0" name="Oval 8"/>
          <p:cNvSpPr>
            <a:spLocks noChangeArrowheads="1"/>
          </p:cNvSpPr>
          <p:nvPr/>
        </p:nvSpPr>
        <p:spPr bwMode="auto">
          <a:xfrm>
            <a:off x="3200400" y="4419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1" name="Oval 9"/>
          <p:cNvSpPr>
            <a:spLocks noChangeArrowheads="1"/>
          </p:cNvSpPr>
          <p:nvPr/>
        </p:nvSpPr>
        <p:spPr bwMode="auto">
          <a:xfrm>
            <a:off x="3200400" y="5334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2" name="Oval 10"/>
          <p:cNvSpPr>
            <a:spLocks noChangeArrowheads="1"/>
          </p:cNvSpPr>
          <p:nvPr/>
        </p:nvSpPr>
        <p:spPr bwMode="auto">
          <a:xfrm>
            <a:off x="5410200" y="2590800"/>
            <a:ext cx="533400" cy="533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3" name="Oval 11"/>
          <p:cNvSpPr>
            <a:spLocks noChangeArrowheads="1"/>
          </p:cNvSpPr>
          <p:nvPr/>
        </p:nvSpPr>
        <p:spPr bwMode="auto">
          <a:xfrm>
            <a:off x="5410200" y="3581400"/>
            <a:ext cx="533400" cy="533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4" name="Oval 12"/>
          <p:cNvSpPr>
            <a:spLocks noChangeArrowheads="1"/>
          </p:cNvSpPr>
          <p:nvPr/>
        </p:nvSpPr>
        <p:spPr bwMode="auto">
          <a:xfrm>
            <a:off x="5410200" y="4572000"/>
            <a:ext cx="533400" cy="533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5" name="Oval 13"/>
          <p:cNvSpPr>
            <a:spLocks noChangeArrowheads="1"/>
          </p:cNvSpPr>
          <p:nvPr/>
        </p:nvSpPr>
        <p:spPr bwMode="auto">
          <a:xfrm>
            <a:off x="8001000" y="3505200"/>
            <a:ext cx="533400" cy="5334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6" name="Line 14"/>
          <p:cNvSpPr>
            <a:spLocks noChangeShapeType="1"/>
          </p:cNvSpPr>
          <p:nvPr/>
        </p:nvSpPr>
        <p:spPr bwMode="auto">
          <a:xfrm>
            <a:off x="3276600" y="2590800"/>
            <a:ext cx="2133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7" name="Line 15"/>
          <p:cNvSpPr>
            <a:spLocks noChangeShapeType="1"/>
          </p:cNvSpPr>
          <p:nvPr/>
        </p:nvSpPr>
        <p:spPr bwMode="auto">
          <a:xfrm>
            <a:off x="3276600" y="3352800"/>
            <a:ext cx="2133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8" name="Line 16"/>
          <p:cNvSpPr>
            <a:spLocks noChangeShapeType="1"/>
          </p:cNvSpPr>
          <p:nvPr/>
        </p:nvSpPr>
        <p:spPr bwMode="auto">
          <a:xfrm>
            <a:off x="3276600" y="2590800"/>
            <a:ext cx="2133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09" name="Line 17"/>
          <p:cNvSpPr>
            <a:spLocks noChangeShapeType="1"/>
          </p:cNvSpPr>
          <p:nvPr/>
        </p:nvSpPr>
        <p:spPr bwMode="auto">
          <a:xfrm>
            <a:off x="3276600" y="2590800"/>
            <a:ext cx="21336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0" name="Line 18"/>
          <p:cNvSpPr>
            <a:spLocks noChangeShapeType="1"/>
          </p:cNvSpPr>
          <p:nvPr/>
        </p:nvSpPr>
        <p:spPr bwMode="auto">
          <a:xfrm flipV="1">
            <a:off x="3276600" y="2819400"/>
            <a:ext cx="2133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1" name="Line 19"/>
          <p:cNvSpPr>
            <a:spLocks noChangeShapeType="1"/>
          </p:cNvSpPr>
          <p:nvPr/>
        </p:nvSpPr>
        <p:spPr bwMode="auto">
          <a:xfrm>
            <a:off x="3276600" y="3352800"/>
            <a:ext cx="2133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2" name="Line 20"/>
          <p:cNvSpPr>
            <a:spLocks noChangeShapeType="1"/>
          </p:cNvSpPr>
          <p:nvPr/>
        </p:nvSpPr>
        <p:spPr bwMode="auto">
          <a:xfrm flipV="1">
            <a:off x="3276600" y="2819400"/>
            <a:ext cx="21336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3" name="Line 21"/>
          <p:cNvSpPr>
            <a:spLocks noChangeShapeType="1"/>
          </p:cNvSpPr>
          <p:nvPr/>
        </p:nvSpPr>
        <p:spPr bwMode="auto">
          <a:xfrm flipV="1">
            <a:off x="3276600" y="3810000"/>
            <a:ext cx="2133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4" name="Line 22"/>
          <p:cNvSpPr>
            <a:spLocks noChangeShapeType="1"/>
          </p:cNvSpPr>
          <p:nvPr/>
        </p:nvSpPr>
        <p:spPr bwMode="auto">
          <a:xfrm>
            <a:off x="3276600" y="4495800"/>
            <a:ext cx="2133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5" name="Line 23"/>
          <p:cNvSpPr>
            <a:spLocks noChangeShapeType="1"/>
          </p:cNvSpPr>
          <p:nvPr/>
        </p:nvSpPr>
        <p:spPr bwMode="auto">
          <a:xfrm flipV="1">
            <a:off x="3276600" y="2819400"/>
            <a:ext cx="21336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6" name="Line 24"/>
          <p:cNvSpPr>
            <a:spLocks noChangeShapeType="1"/>
          </p:cNvSpPr>
          <p:nvPr/>
        </p:nvSpPr>
        <p:spPr bwMode="auto">
          <a:xfrm flipV="1">
            <a:off x="3276600" y="3810000"/>
            <a:ext cx="21336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7" name="Line 25"/>
          <p:cNvSpPr>
            <a:spLocks noChangeShapeType="1"/>
          </p:cNvSpPr>
          <p:nvPr/>
        </p:nvSpPr>
        <p:spPr bwMode="auto">
          <a:xfrm flipV="1">
            <a:off x="3276600" y="4800600"/>
            <a:ext cx="2133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8" name="Line 26"/>
          <p:cNvSpPr>
            <a:spLocks noChangeShapeType="1"/>
          </p:cNvSpPr>
          <p:nvPr/>
        </p:nvSpPr>
        <p:spPr bwMode="auto">
          <a:xfrm>
            <a:off x="5943600" y="2819400"/>
            <a:ext cx="2057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19" name="Line 27"/>
          <p:cNvSpPr>
            <a:spLocks noChangeShapeType="1"/>
          </p:cNvSpPr>
          <p:nvPr/>
        </p:nvSpPr>
        <p:spPr bwMode="auto">
          <a:xfrm>
            <a:off x="5943600" y="38100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20" name="Line 28"/>
          <p:cNvSpPr>
            <a:spLocks noChangeShapeType="1"/>
          </p:cNvSpPr>
          <p:nvPr/>
        </p:nvSpPr>
        <p:spPr bwMode="auto">
          <a:xfrm flipV="1">
            <a:off x="5943600" y="3810000"/>
            <a:ext cx="2057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21" name="Text Box 29"/>
          <p:cNvSpPr txBox="1">
            <a:spLocks noChangeArrowheads="1"/>
          </p:cNvSpPr>
          <p:nvPr/>
        </p:nvSpPr>
        <p:spPr bwMode="auto">
          <a:xfrm>
            <a:off x="6248400" y="1600201"/>
            <a:ext cx="28194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he-IL" sz="2500" b="1" i="0" u="none" strike="noStrike" kern="1200" cap="none" spc="0" normalizeH="0" baseline="0" noProof="0">
                <a:ln>
                  <a:noFill/>
                </a:ln>
                <a:solidFill>
                  <a:srgbClr val="FF010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Neurons</a:t>
            </a:r>
          </a:p>
        </p:txBody>
      </p:sp>
      <p:sp>
        <p:nvSpPr>
          <p:cNvPr id="366622" name="Line 30"/>
          <p:cNvSpPr>
            <a:spLocks noChangeShapeType="1"/>
          </p:cNvSpPr>
          <p:nvPr/>
        </p:nvSpPr>
        <p:spPr bwMode="auto">
          <a:xfrm flipH="1">
            <a:off x="5943600" y="2133600"/>
            <a:ext cx="1447800" cy="457200"/>
          </a:xfrm>
          <a:prstGeom prst="line">
            <a:avLst/>
          </a:prstGeom>
          <a:noFill/>
          <a:ln w="9525">
            <a:solidFill>
              <a:srgbClr val="FF01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23" name="Line 31"/>
          <p:cNvSpPr>
            <a:spLocks noChangeShapeType="1"/>
          </p:cNvSpPr>
          <p:nvPr/>
        </p:nvSpPr>
        <p:spPr bwMode="auto">
          <a:xfrm>
            <a:off x="7391400" y="2133600"/>
            <a:ext cx="762000" cy="1295400"/>
          </a:xfrm>
          <a:prstGeom prst="line">
            <a:avLst/>
          </a:prstGeom>
          <a:noFill/>
          <a:ln w="9525">
            <a:solidFill>
              <a:srgbClr val="FF01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24" name="Line 32"/>
          <p:cNvSpPr>
            <a:spLocks noChangeShapeType="1"/>
          </p:cNvSpPr>
          <p:nvPr/>
        </p:nvSpPr>
        <p:spPr bwMode="auto">
          <a:xfrm>
            <a:off x="8534400" y="376237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25" name="Text Box 33"/>
          <p:cNvSpPr txBox="1">
            <a:spLocks noChangeArrowheads="1"/>
          </p:cNvSpPr>
          <p:nvPr/>
        </p:nvSpPr>
        <p:spPr bwMode="auto">
          <a:xfrm>
            <a:off x="3657600" y="2133601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he-IL" sz="1800" b="1" i="0" u="none" strike="noStrike" kern="1200" cap="none" spc="0" normalizeH="0" baseline="0" noProof="0">
                <a:ln>
                  <a:noFill/>
                </a:ln>
                <a:solidFill>
                  <a:srgbClr val="FF010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Weights</a:t>
            </a:r>
          </a:p>
        </p:txBody>
      </p:sp>
      <p:sp>
        <p:nvSpPr>
          <p:cNvPr id="366626" name="Line 34"/>
          <p:cNvSpPr>
            <a:spLocks noChangeShapeType="1"/>
          </p:cNvSpPr>
          <p:nvPr/>
        </p:nvSpPr>
        <p:spPr bwMode="auto">
          <a:xfrm flipH="1">
            <a:off x="3962400" y="2514600"/>
            <a:ext cx="685800" cy="457200"/>
          </a:xfrm>
          <a:prstGeom prst="line">
            <a:avLst/>
          </a:prstGeom>
          <a:noFill/>
          <a:ln w="9525">
            <a:solidFill>
              <a:srgbClr val="FF01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6627" name="Line 35"/>
          <p:cNvSpPr>
            <a:spLocks noChangeShapeType="1"/>
          </p:cNvSpPr>
          <p:nvPr/>
        </p:nvSpPr>
        <p:spPr bwMode="auto">
          <a:xfrm>
            <a:off x="4724400" y="2514600"/>
            <a:ext cx="1752600" cy="1295400"/>
          </a:xfrm>
          <a:prstGeom prst="line">
            <a:avLst/>
          </a:prstGeom>
          <a:noFill/>
          <a:ln w="9525">
            <a:solidFill>
              <a:srgbClr val="FF010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36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6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6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66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6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6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6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6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6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6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6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6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6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6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6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/>
      <p:bldP spid="366596" grpId="0"/>
      <p:bldP spid="366597" grpId="0"/>
      <p:bldP spid="366598" grpId="0" animBg="1"/>
      <p:bldP spid="366599" grpId="0" animBg="1"/>
      <p:bldP spid="366600" grpId="0" animBg="1"/>
      <p:bldP spid="366601" grpId="0" animBg="1"/>
      <p:bldP spid="366602" grpId="0" animBg="1"/>
      <p:bldP spid="366603" grpId="0" animBg="1"/>
      <p:bldP spid="366604" grpId="0" animBg="1"/>
      <p:bldP spid="366605" grpId="0" animBg="1"/>
      <p:bldP spid="366606" grpId="0" animBg="1"/>
      <p:bldP spid="366607" grpId="0" animBg="1"/>
      <p:bldP spid="366608" grpId="0" animBg="1"/>
      <p:bldP spid="366609" grpId="0" animBg="1"/>
      <p:bldP spid="366610" grpId="0" animBg="1"/>
      <p:bldP spid="366611" grpId="0" animBg="1"/>
      <p:bldP spid="366612" grpId="0" animBg="1"/>
      <p:bldP spid="366613" grpId="0" animBg="1"/>
      <p:bldP spid="366614" grpId="0" animBg="1"/>
      <p:bldP spid="366615" grpId="0" animBg="1"/>
      <p:bldP spid="366616" grpId="0" animBg="1"/>
      <p:bldP spid="366617" grpId="0" animBg="1"/>
      <p:bldP spid="366618" grpId="0" animBg="1"/>
      <p:bldP spid="366619" grpId="0" animBg="1"/>
      <p:bldP spid="366620" grpId="0" animBg="1"/>
      <p:bldP spid="366621" grpId="0"/>
      <p:bldP spid="366622" grpId="0" animBg="1"/>
      <p:bldP spid="366623" grpId="0" animBg="1"/>
      <p:bldP spid="366624" grpId="0" animBg="1"/>
      <p:bldP spid="366625" grpId="0"/>
      <p:bldP spid="366626" grpId="0" animBg="1"/>
      <p:bldP spid="3666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4953648" cy="4351338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computational graph </a:t>
            </a:r>
            <a:r>
              <a:rPr lang="en-US" dirty="0"/>
              <a:t>is defined as a directed graph where the nodes correspond to mathematical operations.</a:t>
            </a:r>
          </a:p>
          <a:p>
            <a:r>
              <a:rPr lang="fr-FR" dirty="0"/>
              <a:t>Source: https://www.tutorialspoint.com/python_deep_learning/python_deep_learning_computational_graphs.htm</a:t>
            </a:r>
            <a:endParaRPr lang="en-US" dirty="0"/>
          </a:p>
          <a:p>
            <a:pPr marL="101598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75A2D-5741-411A-AEB2-D6528097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848" y="1825625"/>
            <a:ext cx="6076950" cy="3524250"/>
          </a:xfrm>
          <a:prstGeom prst="rect">
            <a:avLst/>
          </a:prstGeom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05431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AAACF5-B1FF-4D60-B77D-6FC90F4687C2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Neural Network Model</a:t>
            </a:r>
          </a:p>
        </p:txBody>
      </p:sp>
      <p:sp>
        <p:nvSpPr>
          <p:cNvPr id="438275" name="AutoShape 3"/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438276" name="AutoShape 4"/>
          <p:cNvSpPr>
            <a:spLocks noChangeArrowheads="1"/>
          </p:cNvSpPr>
          <p:nvPr/>
        </p:nvSpPr>
        <p:spPr bwMode="auto">
          <a:xfrm>
            <a:off x="3048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38277" name="AutoShape 5"/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cxnSp>
        <p:nvCxnSpPr>
          <p:cNvPr id="438278" name="AutoShape 6"/>
          <p:cNvCxnSpPr>
            <a:cxnSpLocks noChangeShapeType="1"/>
            <a:stCxn id="438275" idx="6"/>
            <a:endCxn id="438318" idx="2"/>
          </p:cNvCxnSpPr>
          <p:nvPr/>
        </p:nvCxnSpPr>
        <p:spPr bwMode="auto">
          <a:xfrm>
            <a:off x="3733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8279" name="AutoShape 7"/>
          <p:cNvCxnSpPr>
            <a:cxnSpLocks noChangeShapeType="1"/>
            <a:stCxn id="438276" idx="6"/>
          </p:cNvCxnSpPr>
          <p:nvPr/>
        </p:nvCxnSpPr>
        <p:spPr bwMode="auto">
          <a:xfrm>
            <a:off x="3733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8280" name="AutoShape 8"/>
          <p:cNvCxnSpPr>
            <a:cxnSpLocks noChangeShapeType="1"/>
            <a:stCxn id="438276" idx="6"/>
            <a:endCxn id="438318" idx="2"/>
          </p:cNvCxnSpPr>
          <p:nvPr/>
        </p:nvCxnSpPr>
        <p:spPr bwMode="auto">
          <a:xfrm flipV="1">
            <a:off x="3733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8281" name="AutoShape 9"/>
          <p:cNvCxnSpPr>
            <a:cxnSpLocks noChangeShapeType="1"/>
            <a:stCxn id="438275" idx="6"/>
          </p:cNvCxnSpPr>
          <p:nvPr/>
        </p:nvCxnSpPr>
        <p:spPr bwMode="auto">
          <a:xfrm>
            <a:off x="3733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8282" name="AutoShape 10"/>
          <p:cNvCxnSpPr>
            <a:cxnSpLocks noChangeShapeType="1"/>
            <a:stCxn id="438277" idx="6"/>
          </p:cNvCxnSpPr>
          <p:nvPr/>
        </p:nvCxnSpPr>
        <p:spPr bwMode="auto">
          <a:xfrm flipV="1">
            <a:off x="3733801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8283" name="AutoShape 11"/>
          <p:cNvCxnSpPr>
            <a:cxnSpLocks noChangeShapeType="1"/>
            <a:stCxn id="438277" idx="6"/>
            <a:endCxn id="438318" idx="2"/>
          </p:cNvCxnSpPr>
          <p:nvPr/>
        </p:nvCxnSpPr>
        <p:spPr bwMode="auto">
          <a:xfrm flipV="1">
            <a:off x="3733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8284" name="AutoShape 12"/>
          <p:cNvCxnSpPr>
            <a:cxnSpLocks noChangeShapeType="1"/>
            <a:stCxn id="438318" idx="6"/>
          </p:cNvCxnSpPr>
          <p:nvPr/>
        </p:nvCxnSpPr>
        <p:spPr bwMode="auto">
          <a:xfrm>
            <a:off x="5943601" y="2819401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8285" name="AutoShape 13"/>
          <p:cNvCxnSpPr>
            <a:cxnSpLocks noChangeShapeType="1"/>
          </p:cNvCxnSpPr>
          <p:nvPr/>
        </p:nvCxnSpPr>
        <p:spPr bwMode="auto">
          <a:xfrm flipV="1">
            <a:off x="5943601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8286" name="Text Box 14"/>
          <p:cNvSpPr txBox="1">
            <a:spLocks noChangeArrowheads="1"/>
          </p:cNvSpPr>
          <p:nvPr/>
        </p:nvSpPr>
        <p:spPr bwMode="auto">
          <a:xfrm>
            <a:off x="2809875" y="15367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Inputs</a:t>
            </a:r>
            <a:endParaRPr lang="en-US">
              <a:solidFill>
                <a:srgbClr val="009900"/>
              </a:solidFill>
            </a:endParaRPr>
          </a:p>
        </p:txBody>
      </p:sp>
      <p:sp>
        <p:nvSpPr>
          <p:cNvPr id="438287" name="Text Box 15"/>
          <p:cNvSpPr txBox="1">
            <a:spLocks noChangeArrowheads="1"/>
          </p:cNvSpPr>
          <p:nvPr/>
        </p:nvSpPr>
        <p:spPr bwMode="auto">
          <a:xfrm>
            <a:off x="3832226" y="492918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38288" name="Text Box 16"/>
          <p:cNvSpPr txBox="1">
            <a:spLocks noChangeArrowheads="1"/>
          </p:cNvSpPr>
          <p:nvPr/>
        </p:nvSpPr>
        <p:spPr bwMode="auto">
          <a:xfrm>
            <a:off x="9134475" y="2022475"/>
            <a:ext cx="152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srgbClr val="CC0000"/>
                </a:solidFill>
              </a:rPr>
              <a:t>Output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38289" name="Text Box 17"/>
          <p:cNvSpPr txBox="1">
            <a:spLocks noChangeArrowheads="1"/>
          </p:cNvSpPr>
          <p:nvPr/>
        </p:nvSpPr>
        <p:spPr bwMode="auto">
          <a:xfrm>
            <a:off x="1738313" y="4892676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Independent variables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38290" name="Text Box 18"/>
          <p:cNvSpPr txBox="1">
            <a:spLocks noChangeArrowheads="1"/>
          </p:cNvSpPr>
          <p:nvPr/>
        </p:nvSpPr>
        <p:spPr bwMode="auto">
          <a:xfrm>
            <a:off x="8482013" y="4733926"/>
            <a:ext cx="16002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Dependent variable</a:t>
            </a:r>
          </a:p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Prediction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38291" name="Text Box 19"/>
          <p:cNvSpPr txBox="1">
            <a:spLocks noChangeArrowheads="1"/>
          </p:cNvSpPr>
          <p:nvPr/>
        </p:nvSpPr>
        <p:spPr bwMode="auto">
          <a:xfrm>
            <a:off x="2057400" y="2209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38292" name="Text Box 20"/>
          <p:cNvSpPr txBox="1">
            <a:spLocks noChangeArrowheads="1"/>
          </p:cNvSpPr>
          <p:nvPr/>
        </p:nvSpPr>
        <p:spPr bwMode="auto">
          <a:xfrm>
            <a:off x="2833393" y="2256455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 dirty="0">
                <a:solidFill>
                  <a:prstClr val="white"/>
                </a:solidFill>
              </a:rPr>
              <a:t>34</a:t>
            </a:r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438293" name="Text Box 21"/>
          <p:cNvSpPr txBox="1">
            <a:spLocks noChangeArrowheads="1"/>
          </p:cNvSpPr>
          <p:nvPr/>
        </p:nvSpPr>
        <p:spPr bwMode="auto">
          <a:xfrm>
            <a:off x="2833393" y="3170855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 dirty="0">
                <a:solidFill>
                  <a:prstClr val="white"/>
                </a:solidFill>
              </a:rPr>
              <a:t>2</a:t>
            </a:r>
            <a:endParaRPr lang="en-US" b="1" i="1" dirty="0">
              <a:solidFill>
                <a:prstClr val="white"/>
              </a:solidFill>
            </a:endParaRPr>
          </a:p>
        </p:txBody>
      </p:sp>
      <p:sp>
        <p:nvSpPr>
          <p:cNvPr id="438294" name="Text Box 22"/>
          <p:cNvSpPr txBox="1">
            <a:spLocks noChangeArrowheads="1"/>
          </p:cNvSpPr>
          <p:nvPr/>
        </p:nvSpPr>
        <p:spPr bwMode="auto">
          <a:xfrm>
            <a:off x="1828800" y="3124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Gender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38295" name="Text Box 23"/>
          <p:cNvSpPr txBox="1">
            <a:spLocks noChangeArrowheads="1"/>
          </p:cNvSpPr>
          <p:nvPr/>
        </p:nvSpPr>
        <p:spPr bwMode="auto">
          <a:xfrm>
            <a:off x="1905000" y="3962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Stage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38296" name="Text Box 24"/>
          <p:cNvSpPr txBox="1">
            <a:spLocks noChangeArrowheads="1"/>
          </p:cNvSpPr>
          <p:nvPr/>
        </p:nvSpPr>
        <p:spPr bwMode="auto">
          <a:xfrm>
            <a:off x="2833393" y="3932855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4</a:t>
            </a:r>
            <a:endParaRPr lang="en-US" b="1" i="1">
              <a:solidFill>
                <a:prstClr val="white"/>
              </a:solidFill>
            </a:endParaRPr>
          </a:p>
        </p:txBody>
      </p:sp>
      <p:sp>
        <p:nvSpPr>
          <p:cNvPr id="438297" name="Text Box 25"/>
          <p:cNvSpPr txBox="1">
            <a:spLocks noChangeArrowheads="1"/>
          </p:cNvSpPr>
          <p:nvPr/>
        </p:nvSpPr>
        <p:spPr bwMode="auto">
          <a:xfrm>
            <a:off x="4240213" y="21891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.6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8298" name="Text Box 26"/>
          <p:cNvSpPr txBox="1">
            <a:spLocks noChangeArrowheads="1"/>
          </p:cNvSpPr>
          <p:nvPr/>
        </p:nvSpPr>
        <p:spPr bwMode="auto">
          <a:xfrm>
            <a:off x="6775450" y="283527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.5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8299" name="Text Box 27"/>
          <p:cNvSpPr txBox="1">
            <a:spLocks noChangeArrowheads="1"/>
          </p:cNvSpPr>
          <p:nvPr/>
        </p:nvSpPr>
        <p:spPr bwMode="auto">
          <a:xfrm>
            <a:off x="6773863" y="33750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.8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8300" name="Text Box 28"/>
          <p:cNvSpPr txBox="1">
            <a:spLocks noChangeArrowheads="1"/>
          </p:cNvSpPr>
          <p:nvPr/>
        </p:nvSpPr>
        <p:spPr bwMode="auto">
          <a:xfrm>
            <a:off x="4424363" y="393541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8301" name="Text Box 29"/>
          <p:cNvSpPr txBox="1">
            <a:spLocks noChangeArrowheads="1"/>
          </p:cNvSpPr>
          <p:nvPr/>
        </p:nvSpPr>
        <p:spPr bwMode="auto">
          <a:xfrm>
            <a:off x="3851275" y="28670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.1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8302" name="Text Box 30"/>
          <p:cNvSpPr txBox="1">
            <a:spLocks noChangeArrowheads="1"/>
          </p:cNvSpPr>
          <p:nvPr/>
        </p:nvSpPr>
        <p:spPr bwMode="auto">
          <a:xfrm>
            <a:off x="3835400" y="33115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.3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8303" name="Text Box 31"/>
          <p:cNvSpPr txBox="1">
            <a:spLocks noChangeArrowheads="1"/>
          </p:cNvSpPr>
          <p:nvPr/>
        </p:nvSpPr>
        <p:spPr bwMode="auto">
          <a:xfrm>
            <a:off x="4229100" y="3556000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.7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8304" name="Text Box 32"/>
          <p:cNvSpPr txBox="1">
            <a:spLocks noChangeArrowheads="1"/>
          </p:cNvSpPr>
          <p:nvPr/>
        </p:nvSpPr>
        <p:spPr bwMode="auto">
          <a:xfrm>
            <a:off x="4244975" y="26209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8305" name="Text Box 33"/>
          <p:cNvSpPr txBox="1">
            <a:spLocks noChangeArrowheads="1"/>
          </p:cNvSpPr>
          <p:nvPr/>
        </p:nvSpPr>
        <p:spPr bwMode="auto">
          <a:xfrm>
            <a:off x="6842126" y="499903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38306" name="Text Box 34"/>
          <p:cNvSpPr txBox="1">
            <a:spLocks noChangeArrowheads="1"/>
          </p:cNvSpPr>
          <p:nvPr/>
        </p:nvSpPr>
        <p:spPr bwMode="auto">
          <a:xfrm>
            <a:off x="5314951" y="4933951"/>
            <a:ext cx="16732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dirty="0" err="1">
                <a:solidFill>
                  <a:srgbClr val="C0504D"/>
                </a:solidFill>
              </a:rPr>
              <a:t>HiddenLayer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38307" name="Text Box 35"/>
          <p:cNvSpPr txBox="1">
            <a:spLocks noChangeArrowheads="1"/>
          </p:cNvSpPr>
          <p:nvPr/>
        </p:nvSpPr>
        <p:spPr bwMode="auto">
          <a:xfrm>
            <a:off x="8902700" y="3532188"/>
            <a:ext cx="1614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“Probability of beingAlive”</a:t>
            </a:r>
            <a:endParaRPr lang="en-US" b="1" i="1">
              <a:solidFill>
                <a:prstClr val="black"/>
              </a:solidFill>
            </a:endParaRPr>
          </a:p>
        </p:txBody>
      </p:sp>
      <p:sp>
        <p:nvSpPr>
          <p:cNvPr id="438308" name="Text Box 36"/>
          <p:cNvSpPr txBox="1">
            <a:spLocks noChangeArrowheads="1"/>
          </p:cNvSpPr>
          <p:nvPr/>
        </p:nvSpPr>
        <p:spPr bwMode="auto">
          <a:xfrm>
            <a:off x="9369425" y="2703513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0.6</a:t>
            </a:r>
            <a:endParaRPr lang="en-US" b="1" i="1">
              <a:solidFill>
                <a:prstClr val="black"/>
              </a:solidFill>
            </a:endParaRPr>
          </a:p>
        </p:txBody>
      </p:sp>
      <p:grpSp>
        <p:nvGrpSpPr>
          <p:cNvPr id="438309" name="Group 37"/>
          <p:cNvGrpSpPr>
            <a:grpSpLocks/>
          </p:cNvGrpSpPr>
          <p:nvPr/>
        </p:nvGrpSpPr>
        <p:grpSpPr bwMode="auto">
          <a:xfrm>
            <a:off x="7318375" y="2625726"/>
            <a:ext cx="1987550" cy="1401763"/>
            <a:chOff x="3340" y="1013"/>
            <a:chExt cx="1252" cy="883"/>
          </a:xfrm>
        </p:grpSpPr>
        <p:sp>
          <p:nvSpPr>
            <p:cNvPr id="438310" name="AutoShape 38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grpSp>
          <p:nvGrpSpPr>
            <p:cNvPr id="438311" name="Group 39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438312" name="Freeform 4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  <p:sp>
            <p:nvSpPr>
              <p:cNvPr id="438313" name="Freeform 4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8314" name="Text Box 42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rtl="1"/>
              <a:r>
                <a:rPr lang="en-US" sz="3200" b="1">
                  <a:solidFill>
                    <a:prstClr val="black"/>
                  </a:solidFill>
                  <a:latin typeface="Symbol" pitchFamily="18" charset="2"/>
                </a:rPr>
                <a:t>S</a:t>
              </a:r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38315" name="Freeform 43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38316" name="Freeform 44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</p:grpSp>
      <p:grpSp>
        <p:nvGrpSpPr>
          <p:cNvPr id="438317" name="Group 45"/>
          <p:cNvGrpSpPr>
            <a:grpSpLocks/>
          </p:cNvGrpSpPr>
          <p:nvPr/>
        </p:nvGrpSpPr>
        <p:grpSpPr bwMode="auto">
          <a:xfrm>
            <a:off x="5270500" y="2416175"/>
            <a:ext cx="1036638" cy="712788"/>
            <a:chOff x="2360" y="1522"/>
            <a:chExt cx="653" cy="449"/>
          </a:xfrm>
        </p:grpSpPr>
        <p:sp>
          <p:nvSpPr>
            <p:cNvPr id="438318" name="AutoShape 4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38319" name="AutoShape 4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grpSp>
          <p:nvGrpSpPr>
            <p:cNvPr id="438320" name="Group 4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438321" name="Freeform 4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  <p:sp>
            <p:nvSpPr>
              <p:cNvPr id="438322" name="Freeform 5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8323" name="Freeform 5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38324" name="Freeform 5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38325" name="Text Box 5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rtl="1"/>
              <a:r>
                <a:rPr lang="en-US" sz="1400" b="1">
                  <a:solidFill>
                    <a:prstClr val="black"/>
                  </a:solidFill>
                  <a:latin typeface="Symbol" pitchFamily="18" charset="2"/>
                </a:rPr>
                <a:t>S</a:t>
              </a:r>
              <a:endParaRPr 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438326" name="Text Box 54"/>
          <p:cNvSpPr txBox="1">
            <a:spLocks noChangeArrowheads="1"/>
          </p:cNvSpPr>
          <p:nvPr/>
        </p:nvSpPr>
        <p:spPr bwMode="auto">
          <a:xfrm>
            <a:off x="6203950" y="2262188"/>
            <a:ext cx="374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.4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38327" name="Text Box 55"/>
          <p:cNvSpPr txBox="1">
            <a:spLocks noChangeArrowheads="1"/>
          </p:cNvSpPr>
          <p:nvPr/>
        </p:nvSpPr>
        <p:spPr bwMode="auto">
          <a:xfrm>
            <a:off x="6235700" y="3214688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grpSp>
        <p:nvGrpSpPr>
          <p:cNvPr id="438328" name="Group 56"/>
          <p:cNvGrpSpPr>
            <a:grpSpLocks/>
          </p:cNvGrpSpPr>
          <p:nvPr/>
        </p:nvGrpSpPr>
        <p:grpSpPr bwMode="auto">
          <a:xfrm>
            <a:off x="5373689" y="3308350"/>
            <a:ext cx="1036637" cy="712788"/>
            <a:chOff x="2360" y="1522"/>
            <a:chExt cx="653" cy="449"/>
          </a:xfrm>
        </p:grpSpPr>
        <p:sp>
          <p:nvSpPr>
            <p:cNvPr id="438329" name="AutoShape 57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38330" name="AutoShape 58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grpSp>
          <p:nvGrpSpPr>
            <p:cNvPr id="438331" name="Group 59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438332" name="Freeform 6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  <p:sp>
            <p:nvSpPr>
              <p:cNvPr id="438333" name="Freeform 6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8334" name="Freeform 62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38335" name="Freeform 63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38336" name="Text Box 64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rtl="1"/>
              <a:r>
                <a:rPr lang="en-US" sz="1400" b="1">
                  <a:solidFill>
                    <a:prstClr val="black"/>
                  </a:solidFill>
                  <a:latin typeface="Symbol" pitchFamily="18" charset="2"/>
                </a:rPr>
                <a:t>S</a:t>
              </a:r>
              <a:endParaRPr lang="en-US" sz="1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127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66BCE7-8FA0-4298-A7B8-5A7AC3FB09D0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40322" name="Freeform 2"/>
          <p:cNvSpPr>
            <a:spLocks/>
          </p:cNvSpPr>
          <p:nvPr/>
        </p:nvSpPr>
        <p:spPr bwMode="auto">
          <a:xfrm>
            <a:off x="2854326" y="2019300"/>
            <a:ext cx="3267075" cy="2808288"/>
          </a:xfrm>
          <a:custGeom>
            <a:avLst/>
            <a:gdLst>
              <a:gd name="T0" fmla="*/ 0 w 2058"/>
              <a:gd name="T1" fmla="*/ 11 h 1769"/>
              <a:gd name="T2" fmla="*/ 2058 w 2058"/>
              <a:gd name="T3" fmla="*/ 11 h 1769"/>
              <a:gd name="T4" fmla="*/ 2058 w 2058"/>
              <a:gd name="T5" fmla="*/ 724 h 1769"/>
              <a:gd name="T6" fmla="*/ 41 w 2058"/>
              <a:gd name="T7" fmla="*/ 1769 h 1769"/>
              <a:gd name="T8" fmla="*/ 62 w 2058"/>
              <a:gd name="T9" fmla="*/ 0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“Combined logistic models”</a:t>
            </a:r>
          </a:p>
        </p:txBody>
      </p:sp>
      <p:sp>
        <p:nvSpPr>
          <p:cNvPr id="440324" name="AutoShape 4"/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440325" name="AutoShape 5"/>
          <p:cNvSpPr>
            <a:spLocks noChangeArrowheads="1"/>
          </p:cNvSpPr>
          <p:nvPr/>
        </p:nvSpPr>
        <p:spPr bwMode="auto">
          <a:xfrm>
            <a:off x="3048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0326" name="AutoShape 6"/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0327" name="AutoShape 7"/>
          <p:cNvSpPr>
            <a:spLocks noChangeArrowheads="1"/>
          </p:cNvSpPr>
          <p:nvPr/>
        </p:nvSpPr>
        <p:spPr bwMode="auto">
          <a:xfrm>
            <a:off x="5486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0328" name="AutoShape 8"/>
          <p:cNvSpPr>
            <a:spLocks noChangeArrowheads="1"/>
          </p:cNvSpPr>
          <p:nvPr/>
        </p:nvSpPr>
        <p:spPr bwMode="auto">
          <a:xfrm>
            <a:off x="5486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cxnSp>
        <p:nvCxnSpPr>
          <p:cNvPr id="440329" name="AutoShape 9"/>
          <p:cNvCxnSpPr>
            <a:cxnSpLocks noChangeShapeType="1"/>
            <a:stCxn id="440324" idx="6"/>
            <a:endCxn id="440327" idx="2"/>
          </p:cNvCxnSpPr>
          <p:nvPr/>
        </p:nvCxnSpPr>
        <p:spPr bwMode="auto">
          <a:xfrm>
            <a:off x="3733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0330" name="AutoShape 10"/>
          <p:cNvCxnSpPr>
            <a:cxnSpLocks noChangeShapeType="1"/>
            <a:stCxn id="440325" idx="6"/>
            <a:endCxn id="440327" idx="2"/>
          </p:cNvCxnSpPr>
          <p:nvPr/>
        </p:nvCxnSpPr>
        <p:spPr bwMode="auto">
          <a:xfrm flipV="1">
            <a:off x="3733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0331" name="AutoShape 11"/>
          <p:cNvCxnSpPr>
            <a:cxnSpLocks noChangeShapeType="1"/>
            <a:stCxn id="440326" idx="6"/>
            <a:endCxn id="440327" idx="2"/>
          </p:cNvCxnSpPr>
          <p:nvPr/>
        </p:nvCxnSpPr>
        <p:spPr bwMode="auto">
          <a:xfrm flipV="1">
            <a:off x="3733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0332" name="AutoShape 12"/>
          <p:cNvCxnSpPr>
            <a:cxnSpLocks noChangeShapeType="1"/>
            <a:stCxn id="440327" idx="6"/>
          </p:cNvCxnSpPr>
          <p:nvPr/>
        </p:nvCxnSpPr>
        <p:spPr bwMode="auto">
          <a:xfrm>
            <a:off x="5943601" y="2819401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0333" name="AutoShape 13"/>
          <p:cNvCxnSpPr>
            <a:cxnSpLocks noChangeShapeType="1"/>
            <a:stCxn id="440328" idx="6"/>
          </p:cNvCxnSpPr>
          <p:nvPr/>
        </p:nvCxnSpPr>
        <p:spPr bwMode="auto">
          <a:xfrm flipV="1">
            <a:off x="5943601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0334" name="Text Box 14"/>
          <p:cNvSpPr txBox="1">
            <a:spLocks noChangeArrowheads="1"/>
          </p:cNvSpPr>
          <p:nvPr/>
        </p:nvSpPr>
        <p:spPr bwMode="auto">
          <a:xfrm>
            <a:off x="2809875" y="15367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Inputs</a:t>
            </a:r>
            <a:endParaRPr lang="en-US">
              <a:solidFill>
                <a:srgbClr val="009900"/>
              </a:solidFill>
            </a:endParaRPr>
          </a:p>
        </p:txBody>
      </p:sp>
      <p:sp>
        <p:nvSpPr>
          <p:cNvPr id="440335" name="Text Box 15"/>
          <p:cNvSpPr txBox="1">
            <a:spLocks noChangeArrowheads="1"/>
          </p:cNvSpPr>
          <p:nvPr/>
        </p:nvSpPr>
        <p:spPr bwMode="auto">
          <a:xfrm>
            <a:off x="3832226" y="492918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40336" name="Text Box 16"/>
          <p:cNvSpPr txBox="1">
            <a:spLocks noChangeArrowheads="1"/>
          </p:cNvSpPr>
          <p:nvPr/>
        </p:nvSpPr>
        <p:spPr bwMode="auto">
          <a:xfrm>
            <a:off x="9134475" y="2022475"/>
            <a:ext cx="152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srgbClr val="CC0000"/>
                </a:solidFill>
              </a:rPr>
              <a:t>Output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40337" name="Text Box 17"/>
          <p:cNvSpPr txBox="1">
            <a:spLocks noChangeArrowheads="1"/>
          </p:cNvSpPr>
          <p:nvPr/>
        </p:nvSpPr>
        <p:spPr bwMode="auto">
          <a:xfrm>
            <a:off x="1738313" y="4892676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Independent variables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0338" name="Text Box 18"/>
          <p:cNvSpPr txBox="1">
            <a:spLocks noChangeArrowheads="1"/>
          </p:cNvSpPr>
          <p:nvPr/>
        </p:nvSpPr>
        <p:spPr bwMode="auto">
          <a:xfrm>
            <a:off x="8482013" y="4733926"/>
            <a:ext cx="16002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Dependent variable</a:t>
            </a:r>
          </a:p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Prediction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40339" name="Text Box 19"/>
          <p:cNvSpPr txBox="1">
            <a:spLocks noChangeArrowheads="1"/>
          </p:cNvSpPr>
          <p:nvPr/>
        </p:nvSpPr>
        <p:spPr bwMode="auto">
          <a:xfrm>
            <a:off x="2057400" y="2209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0340" name="Text Box 20"/>
          <p:cNvSpPr txBox="1">
            <a:spLocks noChangeArrowheads="1"/>
          </p:cNvSpPr>
          <p:nvPr/>
        </p:nvSpPr>
        <p:spPr bwMode="auto">
          <a:xfrm>
            <a:off x="3048000" y="2209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34</a:t>
            </a:r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440341" name="Text Box 21"/>
          <p:cNvSpPr txBox="1">
            <a:spLocks noChangeArrowheads="1"/>
          </p:cNvSpPr>
          <p:nvPr/>
        </p:nvSpPr>
        <p:spPr bwMode="auto">
          <a:xfrm>
            <a:off x="3048000" y="31242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2</a:t>
            </a:r>
            <a:endParaRPr lang="en-US" b="1" i="1">
              <a:solidFill>
                <a:prstClr val="white"/>
              </a:solidFill>
            </a:endParaRPr>
          </a:p>
        </p:txBody>
      </p:sp>
      <p:sp>
        <p:nvSpPr>
          <p:cNvPr id="440342" name="Text Box 22"/>
          <p:cNvSpPr txBox="1">
            <a:spLocks noChangeArrowheads="1"/>
          </p:cNvSpPr>
          <p:nvPr/>
        </p:nvSpPr>
        <p:spPr bwMode="auto">
          <a:xfrm>
            <a:off x="1828800" y="3124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Gender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0343" name="Text Box 23"/>
          <p:cNvSpPr txBox="1">
            <a:spLocks noChangeArrowheads="1"/>
          </p:cNvSpPr>
          <p:nvPr/>
        </p:nvSpPr>
        <p:spPr bwMode="auto">
          <a:xfrm>
            <a:off x="1905000" y="3962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Stage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0344" name="Text Box 24"/>
          <p:cNvSpPr txBox="1">
            <a:spLocks noChangeArrowheads="1"/>
          </p:cNvSpPr>
          <p:nvPr/>
        </p:nvSpPr>
        <p:spPr bwMode="auto">
          <a:xfrm>
            <a:off x="3048000" y="38862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4</a:t>
            </a:r>
            <a:endParaRPr lang="en-US" b="1" i="1">
              <a:solidFill>
                <a:prstClr val="white"/>
              </a:solidFill>
            </a:endParaRPr>
          </a:p>
        </p:txBody>
      </p:sp>
      <p:sp>
        <p:nvSpPr>
          <p:cNvPr id="440345" name="Text Box 25"/>
          <p:cNvSpPr txBox="1">
            <a:spLocks noChangeArrowheads="1"/>
          </p:cNvSpPr>
          <p:nvPr/>
        </p:nvSpPr>
        <p:spPr bwMode="auto">
          <a:xfrm>
            <a:off x="4240213" y="21891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.6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0346" name="Text Box 26"/>
          <p:cNvSpPr txBox="1">
            <a:spLocks noChangeArrowheads="1"/>
          </p:cNvSpPr>
          <p:nvPr/>
        </p:nvSpPr>
        <p:spPr bwMode="auto">
          <a:xfrm>
            <a:off x="6578600" y="26717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.5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0347" name="Text Box 27"/>
          <p:cNvSpPr txBox="1">
            <a:spLocks noChangeArrowheads="1"/>
          </p:cNvSpPr>
          <p:nvPr/>
        </p:nvSpPr>
        <p:spPr bwMode="auto">
          <a:xfrm>
            <a:off x="6575425" y="35226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.8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0348" name="Text Box 28"/>
          <p:cNvSpPr txBox="1">
            <a:spLocks noChangeArrowheads="1"/>
          </p:cNvSpPr>
          <p:nvPr/>
        </p:nvSpPr>
        <p:spPr bwMode="auto">
          <a:xfrm>
            <a:off x="3851275" y="28670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.1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0349" name="Text Box 29"/>
          <p:cNvSpPr txBox="1">
            <a:spLocks noChangeArrowheads="1"/>
          </p:cNvSpPr>
          <p:nvPr/>
        </p:nvSpPr>
        <p:spPr bwMode="auto">
          <a:xfrm>
            <a:off x="4229100" y="3556000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.7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0350" name="Text Box 30"/>
          <p:cNvSpPr txBox="1">
            <a:spLocks noChangeArrowheads="1"/>
          </p:cNvSpPr>
          <p:nvPr/>
        </p:nvSpPr>
        <p:spPr bwMode="auto">
          <a:xfrm>
            <a:off x="6842126" y="499903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40351" name="Text Box 31"/>
          <p:cNvSpPr txBox="1">
            <a:spLocks noChangeArrowheads="1"/>
          </p:cNvSpPr>
          <p:nvPr/>
        </p:nvSpPr>
        <p:spPr bwMode="auto">
          <a:xfrm>
            <a:off x="5314951" y="4933951"/>
            <a:ext cx="1527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dirty="0" err="1">
                <a:solidFill>
                  <a:srgbClr val="C0504D"/>
                </a:solidFill>
              </a:rPr>
              <a:t>HiddenLayer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40352" name="Text Box 32"/>
          <p:cNvSpPr txBox="1">
            <a:spLocks noChangeArrowheads="1"/>
          </p:cNvSpPr>
          <p:nvPr/>
        </p:nvSpPr>
        <p:spPr bwMode="auto">
          <a:xfrm>
            <a:off x="8902700" y="3532188"/>
            <a:ext cx="1614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“Probability of beingAlive”</a:t>
            </a:r>
            <a:endParaRPr lang="en-US" b="1" i="1">
              <a:solidFill>
                <a:prstClr val="black"/>
              </a:solidFill>
            </a:endParaRPr>
          </a:p>
        </p:txBody>
      </p:sp>
      <p:sp>
        <p:nvSpPr>
          <p:cNvPr id="440353" name="Text Box 33"/>
          <p:cNvSpPr txBox="1">
            <a:spLocks noChangeArrowheads="1"/>
          </p:cNvSpPr>
          <p:nvPr/>
        </p:nvSpPr>
        <p:spPr bwMode="auto">
          <a:xfrm>
            <a:off x="9369425" y="2703513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0.6</a:t>
            </a:r>
            <a:endParaRPr lang="en-US" b="1" i="1">
              <a:solidFill>
                <a:prstClr val="black"/>
              </a:solidFill>
            </a:endParaRPr>
          </a:p>
        </p:txBody>
      </p:sp>
      <p:grpSp>
        <p:nvGrpSpPr>
          <p:cNvPr id="440354" name="Group 34"/>
          <p:cNvGrpSpPr>
            <a:grpSpLocks/>
          </p:cNvGrpSpPr>
          <p:nvPr/>
        </p:nvGrpSpPr>
        <p:grpSpPr bwMode="auto">
          <a:xfrm>
            <a:off x="7318375" y="2625726"/>
            <a:ext cx="1987550" cy="1401763"/>
            <a:chOff x="3340" y="1013"/>
            <a:chExt cx="1252" cy="883"/>
          </a:xfrm>
        </p:grpSpPr>
        <p:sp>
          <p:nvSpPr>
            <p:cNvPr id="440355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grpSp>
          <p:nvGrpSpPr>
            <p:cNvPr id="440356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440357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  <p:sp>
            <p:nvSpPr>
              <p:cNvPr id="440358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0359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rtl="1"/>
              <a:r>
                <a:rPr lang="en-US" sz="3200" b="1">
                  <a:solidFill>
                    <a:prstClr val="black"/>
                  </a:solidFill>
                  <a:latin typeface="Symbol" pitchFamily="18" charset="2"/>
                </a:rPr>
                <a:t>S</a:t>
              </a:r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0360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0361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941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5643AE-1F31-48E4-89CA-538B34CE0302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42370" name="Freeform 2"/>
          <p:cNvSpPr>
            <a:spLocks/>
          </p:cNvSpPr>
          <p:nvPr/>
        </p:nvSpPr>
        <p:spPr bwMode="auto">
          <a:xfrm>
            <a:off x="2919413" y="1905001"/>
            <a:ext cx="3333750" cy="2676525"/>
          </a:xfrm>
          <a:custGeom>
            <a:avLst/>
            <a:gdLst>
              <a:gd name="T0" fmla="*/ 11 w 2100"/>
              <a:gd name="T1" fmla="*/ 0 h 1686"/>
              <a:gd name="T2" fmla="*/ 2100 w 2100"/>
              <a:gd name="T3" fmla="*/ 1034 h 1686"/>
              <a:gd name="T4" fmla="*/ 2100 w 2100"/>
              <a:gd name="T5" fmla="*/ 1686 h 1686"/>
              <a:gd name="T6" fmla="*/ 0 w 2100"/>
              <a:gd name="T7" fmla="*/ 1686 h 1686"/>
              <a:gd name="T8" fmla="*/ 11 w 2100"/>
              <a:gd name="T9" fmla="*/ 0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2371" name="AutoShape 3"/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442372" name="AutoShape 4"/>
          <p:cNvSpPr>
            <a:spLocks noChangeArrowheads="1"/>
          </p:cNvSpPr>
          <p:nvPr/>
        </p:nvSpPr>
        <p:spPr bwMode="auto">
          <a:xfrm>
            <a:off x="3048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2373" name="AutoShape 5"/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2374" name="AutoShape 6"/>
          <p:cNvSpPr>
            <a:spLocks noChangeArrowheads="1"/>
          </p:cNvSpPr>
          <p:nvPr/>
        </p:nvSpPr>
        <p:spPr bwMode="auto">
          <a:xfrm>
            <a:off x="5486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2375" name="AutoShape 7"/>
          <p:cNvSpPr>
            <a:spLocks noChangeArrowheads="1"/>
          </p:cNvSpPr>
          <p:nvPr/>
        </p:nvSpPr>
        <p:spPr bwMode="auto">
          <a:xfrm>
            <a:off x="5486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cxnSp>
        <p:nvCxnSpPr>
          <p:cNvPr id="442376" name="AutoShape 8"/>
          <p:cNvCxnSpPr>
            <a:cxnSpLocks noChangeShapeType="1"/>
            <a:stCxn id="442372" idx="6"/>
            <a:endCxn id="442375" idx="2"/>
          </p:cNvCxnSpPr>
          <p:nvPr/>
        </p:nvCxnSpPr>
        <p:spPr bwMode="auto">
          <a:xfrm>
            <a:off x="3733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2377" name="AutoShape 9"/>
          <p:cNvCxnSpPr>
            <a:cxnSpLocks noChangeShapeType="1"/>
            <a:stCxn id="442371" idx="6"/>
            <a:endCxn id="442375" idx="2"/>
          </p:cNvCxnSpPr>
          <p:nvPr/>
        </p:nvCxnSpPr>
        <p:spPr bwMode="auto">
          <a:xfrm>
            <a:off x="3733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2378" name="AutoShape 10"/>
          <p:cNvCxnSpPr>
            <a:cxnSpLocks noChangeShapeType="1"/>
            <a:stCxn id="442373" idx="6"/>
          </p:cNvCxnSpPr>
          <p:nvPr/>
        </p:nvCxnSpPr>
        <p:spPr bwMode="auto">
          <a:xfrm flipV="1">
            <a:off x="3733801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2379" name="AutoShape 11"/>
          <p:cNvCxnSpPr>
            <a:cxnSpLocks noChangeShapeType="1"/>
            <a:stCxn id="442374" idx="6"/>
          </p:cNvCxnSpPr>
          <p:nvPr/>
        </p:nvCxnSpPr>
        <p:spPr bwMode="auto">
          <a:xfrm>
            <a:off x="5943601" y="2819401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2380" name="AutoShape 12"/>
          <p:cNvCxnSpPr>
            <a:cxnSpLocks noChangeShapeType="1"/>
            <a:stCxn id="442375" idx="6"/>
          </p:cNvCxnSpPr>
          <p:nvPr/>
        </p:nvCxnSpPr>
        <p:spPr bwMode="auto">
          <a:xfrm flipV="1">
            <a:off x="5943601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2381" name="Text Box 13"/>
          <p:cNvSpPr txBox="1">
            <a:spLocks noChangeArrowheads="1"/>
          </p:cNvSpPr>
          <p:nvPr/>
        </p:nvSpPr>
        <p:spPr bwMode="auto">
          <a:xfrm>
            <a:off x="2809875" y="15367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Inputs</a:t>
            </a:r>
            <a:endParaRPr lang="en-US">
              <a:solidFill>
                <a:srgbClr val="009900"/>
              </a:solidFill>
            </a:endParaRPr>
          </a:p>
        </p:txBody>
      </p:sp>
      <p:sp>
        <p:nvSpPr>
          <p:cNvPr id="442382" name="Text Box 14"/>
          <p:cNvSpPr txBox="1">
            <a:spLocks noChangeArrowheads="1"/>
          </p:cNvSpPr>
          <p:nvPr/>
        </p:nvSpPr>
        <p:spPr bwMode="auto">
          <a:xfrm>
            <a:off x="3832226" y="492918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42383" name="Text Box 15"/>
          <p:cNvSpPr txBox="1">
            <a:spLocks noChangeArrowheads="1"/>
          </p:cNvSpPr>
          <p:nvPr/>
        </p:nvSpPr>
        <p:spPr bwMode="auto">
          <a:xfrm>
            <a:off x="9134475" y="2022475"/>
            <a:ext cx="152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srgbClr val="CC0000"/>
                </a:solidFill>
              </a:rPr>
              <a:t>Output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42384" name="Text Box 16"/>
          <p:cNvSpPr txBox="1">
            <a:spLocks noChangeArrowheads="1"/>
          </p:cNvSpPr>
          <p:nvPr/>
        </p:nvSpPr>
        <p:spPr bwMode="auto">
          <a:xfrm>
            <a:off x="1738313" y="4892676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Independent variables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2385" name="Text Box 17"/>
          <p:cNvSpPr txBox="1">
            <a:spLocks noChangeArrowheads="1"/>
          </p:cNvSpPr>
          <p:nvPr/>
        </p:nvSpPr>
        <p:spPr bwMode="auto">
          <a:xfrm>
            <a:off x="8482013" y="4733926"/>
            <a:ext cx="16002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Dependent variable</a:t>
            </a:r>
          </a:p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Prediction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42386" name="Text Box 18"/>
          <p:cNvSpPr txBox="1">
            <a:spLocks noChangeArrowheads="1"/>
          </p:cNvSpPr>
          <p:nvPr/>
        </p:nvSpPr>
        <p:spPr bwMode="auto">
          <a:xfrm>
            <a:off x="2057400" y="2209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2387" name="Text Box 19"/>
          <p:cNvSpPr txBox="1">
            <a:spLocks noChangeArrowheads="1"/>
          </p:cNvSpPr>
          <p:nvPr/>
        </p:nvSpPr>
        <p:spPr bwMode="auto">
          <a:xfrm>
            <a:off x="3048000" y="2209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34</a:t>
            </a:r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442388" name="Text Box 20"/>
          <p:cNvSpPr txBox="1">
            <a:spLocks noChangeArrowheads="1"/>
          </p:cNvSpPr>
          <p:nvPr/>
        </p:nvSpPr>
        <p:spPr bwMode="auto">
          <a:xfrm>
            <a:off x="3048000" y="31242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2</a:t>
            </a:r>
            <a:endParaRPr lang="en-US" b="1" i="1">
              <a:solidFill>
                <a:prstClr val="white"/>
              </a:solidFill>
            </a:endParaRPr>
          </a:p>
        </p:txBody>
      </p:sp>
      <p:sp>
        <p:nvSpPr>
          <p:cNvPr id="442389" name="Text Box 21"/>
          <p:cNvSpPr txBox="1">
            <a:spLocks noChangeArrowheads="1"/>
          </p:cNvSpPr>
          <p:nvPr/>
        </p:nvSpPr>
        <p:spPr bwMode="auto">
          <a:xfrm>
            <a:off x="1828800" y="3124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Gender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2390" name="Text Box 22"/>
          <p:cNvSpPr txBox="1">
            <a:spLocks noChangeArrowheads="1"/>
          </p:cNvSpPr>
          <p:nvPr/>
        </p:nvSpPr>
        <p:spPr bwMode="auto">
          <a:xfrm>
            <a:off x="1905000" y="3962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Stage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2391" name="Text Box 23"/>
          <p:cNvSpPr txBox="1">
            <a:spLocks noChangeArrowheads="1"/>
          </p:cNvSpPr>
          <p:nvPr/>
        </p:nvSpPr>
        <p:spPr bwMode="auto">
          <a:xfrm>
            <a:off x="3048000" y="38862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4</a:t>
            </a:r>
            <a:endParaRPr lang="en-US" b="1" i="1">
              <a:solidFill>
                <a:prstClr val="white"/>
              </a:solidFill>
            </a:endParaRPr>
          </a:p>
        </p:txBody>
      </p:sp>
      <p:sp>
        <p:nvSpPr>
          <p:cNvPr id="442392" name="Text Box 24"/>
          <p:cNvSpPr txBox="1">
            <a:spLocks noChangeArrowheads="1"/>
          </p:cNvSpPr>
          <p:nvPr/>
        </p:nvSpPr>
        <p:spPr bwMode="auto">
          <a:xfrm>
            <a:off x="6429375" y="2522538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.5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2393" name="Text Box 25"/>
          <p:cNvSpPr txBox="1">
            <a:spLocks noChangeArrowheads="1"/>
          </p:cNvSpPr>
          <p:nvPr/>
        </p:nvSpPr>
        <p:spPr bwMode="auto">
          <a:xfrm>
            <a:off x="6510338" y="36369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.8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2394" name="Text Box 26"/>
          <p:cNvSpPr txBox="1">
            <a:spLocks noChangeArrowheads="1"/>
          </p:cNvSpPr>
          <p:nvPr/>
        </p:nvSpPr>
        <p:spPr bwMode="auto">
          <a:xfrm>
            <a:off x="4424363" y="393541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2395" name="Text Box 27"/>
          <p:cNvSpPr txBox="1">
            <a:spLocks noChangeArrowheads="1"/>
          </p:cNvSpPr>
          <p:nvPr/>
        </p:nvSpPr>
        <p:spPr bwMode="auto">
          <a:xfrm>
            <a:off x="3835400" y="33115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.3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2396" name="Text Box 28"/>
          <p:cNvSpPr txBox="1">
            <a:spLocks noChangeArrowheads="1"/>
          </p:cNvSpPr>
          <p:nvPr/>
        </p:nvSpPr>
        <p:spPr bwMode="auto">
          <a:xfrm>
            <a:off x="4244975" y="26209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2397" name="Text Box 29"/>
          <p:cNvSpPr txBox="1">
            <a:spLocks noChangeArrowheads="1"/>
          </p:cNvSpPr>
          <p:nvPr/>
        </p:nvSpPr>
        <p:spPr bwMode="auto">
          <a:xfrm>
            <a:off x="6842126" y="499903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42398" name="Text Box 30"/>
          <p:cNvSpPr txBox="1">
            <a:spLocks noChangeArrowheads="1"/>
          </p:cNvSpPr>
          <p:nvPr/>
        </p:nvSpPr>
        <p:spPr bwMode="auto">
          <a:xfrm>
            <a:off x="5314951" y="4933951"/>
            <a:ext cx="16732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dirty="0" err="1">
                <a:solidFill>
                  <a:srgbClr val="C0504D"/>
                </a:solidFill>
              </a:rPr>
              <a:t>HiddenLayer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42399" name="Text Box 31"/>
          <p:cNvSpPr txBox="1">
            <a:spLocks noChangeArrowheads="1"/>
          </p:cNvSpPr>
          <p:nvPr/>
        </p:nvSpPr>
        <p:spPr bwMode="auto">
          <a:xfrm>
            <a:off x="8902700" y="3532188"/>
            <a:ext cx="1614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“Probability of beingAlive”</a:t>
            </a:r>
            <a:endParaRPr lang="en-US" b="1" i="1">
              <a:solidFill>
                <a:prstClr val="black"/>
              </a:solidFill>
            </a:endParaRPr>
          </a:p>
        </p:txBody>
      </p:sp>
      <p:sp>
        <p:nvSpPr>
          <p:cNvPr id="442400" name="Text Box 32"/>
          <p:cNvSpPr txBox="1">
            <a:spLocks noChangeArrowheads="1"/>
          </p:cNvSpPr>
          <p:nvPr/>
        </p:nvSpPr>
        <p:spPr bwMode="auto">
          <a:xfrm>
            <a:off x="9369425" y="2703513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0.6</a:t>
            </a:r>
            <a:endParaRPr lang="en-US" b="1" i="1">
              <a:solidFill>
                <a:prstClr val="black"/>
              </a:solidFill>
            </a:endParaRPr>
          </a:p>
        </p:txBody>
      </p:sp>
      <p:grpSp>
        <p:nvGrpSpPr>
          <p:cNvPr id="442401" name="Group 33"/>
          <p:cNvGrpSpPr>
            <a:grpSpLocks/>
          </p:cNvGrpSpPr>
          <p:nvPr/>
        </p:nvGrpSpPr>
        <p:grpSpPr bwMode="auto">
          <a:xfrm>
            <a:off x="7318375" y="2625726"/>
            <a:ext cx="1987550" cy="1401763"/>
            <a:chOff x="3340" y="1013"/>
            <a:chExt cx="1252" cy="883"/>
          </a:xfrm>
        </p:grpSpPr>
        <p:sp>
          <p:nvSpPr>
            <p:cNvPr id="442402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grpSp>
          <p:nvGrpSpPr>
            <p:cNvPr id="44240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442404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  <p:sp>
            <p:nvSpPr>
              <p:cNvPr id="442405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2406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rtl="1"/>
              <a:r>
                <a:rPr lang="en-US" sz="3200" b="1">
                  <a:solidFill>
                    <a:prstClr val="black"/>
                  </a:solidFill>
                  <a:latin typeface="Symbol" pitchFamily="18" charset="2"/>
                </a:rPr>
                <a:t>S</a:t>
              </a:r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2407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2408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</p:grpSp>
      <p:sp>
        <p:nvSpPr>
          <p:cNvPr id="442409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85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910C1-CB8D-4742-BE08-571632935FEC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46466" name="Oval 2"/>
          <p:cNvSpPr>
            <a:spLocks noChangeArrowheads="1"/>
          </p:cNvSpPr>
          <p:nvPr/>
        </p:nvSpPr>
        <p:spPr bwMode="auto">
          <a:xfrm>
            <a:off x="5005388" y="1987550"/>
            <a:ext cx="1839912" cy="2527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6468" name="AutoShape 4"/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446469" name="AutoShape 5"/>
          <p:cNvSpPr>
            <a:spLocks noChangeArrowheads="1"/>
          </p:cNvSpPr>
          <p:nvPr/>
        </p:nvSpPr>
        <p:spPr bwMode="auto">
          <a:xfrm>
            <a:off x="3048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6470" name="AutoShape 6"/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cxnSp>
        <p:nvCxnSpPr>
          <p:cNvPr id="446471" name="AutoShape 7"/>
          <p:cNvCxnSpPr>
            <a:cxnSpLocks noChangeShapeType="1"/>
            <a:stCxn id="446468" idx="6"/>
            <a:endCxn id="446509" idx="2"/>
          </p:cNvCxnSpPr>
          <p:nvPr/>
        </p:nvCxnSpPr>
        <p:spPr bwMode="auto">
          <a:xfrm>
            <a:off x="3733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6472" name="AutoShape 8"/>
          <p:cNvCxnSpPr>
            <a:cxnSpLocks noChangeShapeType="1"/>
            <a:stCxn id="446469" idx="6"/>
          </p:cNvCxnSpPr>
          <p:nvPr/>
        </p:nvCxnSpPr>
        <p:spPr bwMode="auto">
          <a:xfrm>
            <a:off x="3733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6473" name="AutoShape 9"/>
          <p:cNvCxnSpPr>
            <a:cxnSpLocks noChangeShapeType="1"/>
            <a:stCxn id="446469" idx="6"/>
            <a:endCxn id="446509" idx="2"/>
          </p:cNvCxnSpPr>
          <p:nvPr/>
        </p:nvCxnSpPr>
        <p:spPr bwMode="auto">
          <a:xfrm flipV="1">
            <a:off x="3733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6474" name="AutoShape 10"/>
          <p:cNvCxnSpPr>
            <a:cxnSpLocks noChangeShapeType="1"/>
            <a:stCxn id="446468" idx="6"/>
          </p:cNvCxnSpPr>
          <p:nvPr/>
        </p:nvCxnSpPr>
        <p:spPr bwMode="auto">
          <a:xfrm>
            <a:off x="3733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6475" name="AutoShape 11"/>
          <p:cNvCxnSpPr>
            <a:cxnSpLocks noChangeShapeType="1"/>
            <a:stCxn id="446470" idx="6"/>
          </p:cNvCxnSpPr>
          <p:nvPr/>
        </p:nvCxnSpPr>
        <p:spPr bwMode="auto">
          <a:xfrm flipV="1">
            <a:off x="3733801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6476" name="AutoShape 12"/>
          <p:cNvCxnSpPr>
            <a:cxnSpLocks noChangeShapeType="1"/>
            <a:stCxn id="446470" idx="6"/>
            <a:endCxn id="446509" idx="2"/>
          </p:cNvCxnSpPr>
          <p:nvPr/>
        </p:nvCxnSpPr>
        <p:spPr bwMode="auto">
          <a:xfrm flipV="1">
            <a:off x="3733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6477" name="AutoShape 13"/>
          <p:cNvCxnSpPr>
            <a:cxnSpLocks noChangeShapeType="1"/>
            <a:stCxn id="446509" idx="6"/>
          </p:cNvCxnSpPr>
          <p:nvPr/>
        </p:nvCxnSpPr>
        <p:spPr bwMode="auto">
          <a:xfrm>
            <a:off x="5943601" y="2819401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6478" name="AutoShape 14"/>
          <p:cNvCxnSpPr>
            <a:cxnSpLocks noChangeShapeType="1"/>
          </p:cNvCxnSpPr>
          <p:nvPr/>
        </p:nvCxnSpPr>
        <p:spPr bwMode="auto">
          <a:xfrm flipV="1">
            <a:off x="5943601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6479" name="Text Box 15"/>
          <p:cNvSpPr txBox="1">
            <a:spLocks noChangeArrowheads="1"/>
          </p:cNvSpPr>
          <p:nvPr/>
        </p:nvSpPr>
        <p:spPr bwMode="auto">
          <a:xfrm>
            <a:off x="3832226" y="492918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46480" name="Text Box 16"/>
          <p:cNvSpPr txBox="1">
            <a:spLocks noChangeArrowheads="1"/>
          </p:cNvSpPr>
          <p:nvPr/>
        </p:nvSpPr>
        <p:spPr bwMode="auto">
          <a:xfrm>
            <a:off x="1738313" y="4892676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Independent variables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6481" name="Text Box 17"/>
          <p:cNvSpPr txBox="1">
            <a:spLocks noChangeArrowheads="1"/>
          </p:cNvSpPr>
          <p:nvPr/>
        </p:nvSpPr>
        <p:spPr bwMode="auto">
          <a:xfrm>
            <a:off x="8482013" y="4733926"/>
            <a:ext cx="16002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Dependent variable</a:t>
            </a:r>
          </a:p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Prediction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46482" name="Text Box 18"/>
          <p:cNvSpPr txBox="1">
            <a:spLocks noChangeArrowheads="1"/>
          </p:cNvSpPr>
          <p:nvPr/>
        </p:nvSpPr>
        <p:spPr bwMode="auto">
          <a:xfrm>
            <a:off x="2057400" y="2209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6483" name="Text Box 19"/>
          <p:cNvSpPr txBox="1">
            <a:spLocks noChangeArrowheads="1"/>
          </p:cNvSpPr>
          <p:nvPr/>
        </p:nvSpPr>
        <p:spPr bwMode="auto">
          <a:xfrm>
            <a:off x="3048000" y="2209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34</a:t>
            </a:r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446484" name="Text Box 20"/>
          <p:cNvSpPr txBox="1">
            <a:spLocks noChangeArrowheads="1"/>
          </p:cNvSpPr>
          <p:nvPr/>
        </p:nvSpPr>
        <p:spPr bwMode="auto">
          <a:xfrm>
            <a:off x="3048000" y="31242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2</a:t>
            </a:r>
            <a:endParaRPr lang="en-US" b="1" i="1">
              <a:solidFill>
                <a:prstClr val="white"/>
              </a:solidFill>
            </a:endParaRPr>
          </a:p>
        </p:txBody>
      </p:sp>
      <p:sp>
        <p:nvSpPr>
          <p:cNvPr id="446485" name="Text Box 21"/>
          <p:cNvSpPr txBox="1">
            <a:spLocks noChangeArrowheads="1"/>
          </p:cNvSpPr>
          <p:nvPr/>
        </p:nvSpPr>
        <p:spPr bwMode="auto">
          <a:xfrm>
            <a:off x="1828800" y="3124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Gender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6486" name="Text Box 22"/>
          <p:cNvSpPr txBox="1">
            <a:spLocks noChangeArrowheads="1"/>
          </p:cNvSpPr>
          <p:nvPr/>
        </p:nvSpPr>
        <p:spPr bwMode="auto">
          <a:xfrm>
            <a:off x="1905000" y="3962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Stage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6487" name="Text Box 23"/>
          <p:cNvSpPr txBox="1">
            <a:spLocks noChangeArrowheads="1"/>
          </p:cNvSpPr>
          <p:nvPr/>
        </p:nvSpPr>
        <p:spPr bwMode="auto">
          <a:xfrm>
            <a:off x="3048000" y="38862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4</a:t>
            </a:r>
            <a:endParaRPr lang="en-US" b="1" i="1">
              <a:solidFill>
                <a:prstClr val="white"/>
              </a:solidFill>
            </a:endParaRPr>
          </a:p>
        </p:txBody>
      </p:sp>
      <p:sp>
        <p:nvSpPr>
          <p:cNvPr id="446488" name="Text Box 24"/>
          <p:cNvSpPr txBox="1">
            <a:spLocks noChangeArrowheads="1"/>
          </p:cNvSpPr>
          <p:nvPr/>
        </p:nvSpPr>
        <p:spPr bwMode="auto">
          <a:xfrm>
            <a:off x="4240213" y="21891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.6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6489" name="Text Box 25"/>
          <p:cNvSpPr txBox="1">
            <a:spLocks noChangeArrowheads="1"/>
          </p:cNvSpPr>
          <p:nvPr/>
        </p:nvSpPr>
        <p:spPr bwMode="auto">
          <a:xfrm>
            <a:off x="6775450" y="283527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.5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6490" name="Text Box 26"/>
          <p:cNvSpPr txBox="1">
            <a:spLocks noChangeArrowheads="1"/>
          </p:cNvSpPr>
          <p:nvPr/>
        </p:nvSpPr>
        <p:spPr bwMode="auto">
          <a:xfrm>
            <a:off x="6773863" y="33750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.8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6491" name="Text Box 27"/>
          <p:cNvSpPr txBox="1">
            <a:spLocks noChangeArrowheads="1"/>
          </p:cNvSpPr>
          <p:nvPr/>
        </p:nvSpPr>
        <p:spPr bwMode="auto">
          <a:xfrm>
            <a:off x="4424363" y="393541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6492" name="Text Box 28"/>
          <p:cNvSpPr txBox="1">
            <a:spLocks noChangeArrowheads="1"/>
          </p:cNvSpPr>
          <p:nvPr/>
        </p:nvSpPr>
        <p:spPr bwMode="auto">
          <a:xfrm>
            <a:off x="3851275" y="28670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.1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6493" name="Text Box 29"/>
          <p:cNvSpPr txBox="1">
            <a:spLocks noChangeArrowheads="1"/>
          </p:cNvSpPr>
          <p:nvPr/>
        </p:nvSpPr>
        <p:spPr bwMode="auto">
          <a:xfrm>
            <a:off x="3835400" y="33115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.3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6494" name="Text Box 30"/>
          <p:cNvSpPr txBox="1">
            <a:spLocks noChangeArrowheads="1"/>
          </p:cNvSpPr>
          <p:nvPr/>
        </p:nvSpPr>
        <p:spPr bwMode="auto">
          <a:xfrm>
            <a:off x="4229100" y="3556000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.7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6495" name="Text Box 31"/>
          <p:cNvSpPr txBox="1">
            <a:spLocks noChangeArrowheads="1"/>
          </p:cNvSpPr>
          <p:nvPr/>
        </p:nvSpPr>
        <p:spPr bwMode="auto">
          <a:xfrm>
            <a:off x="4244975" y="26209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6496" name="Text Box 32"/>
          <p:cNvSpPr txBox="1">
            <a:spLocks noChangeArrowheads="1"/>
          </p:cNvSpPr>
          <p:nvPr/>
        </p:nvSpPr>
        <p:spPr bwMode="auto">
          <a:xfrm>
            <a:off x="6842126" y="499903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46497" name="Text Box 33"/>
          <p:cNvSpPr txBox="1">
            <a:spLocks noChangeArrowheads="1"/>
          </p:cNvSpPr>
          <p:nvPr/>
        </p:nvSpPr>
        <p:spPr bwMode="auto">
          <a:xfrm>
            <a:off x="5314951" y="4933951"/>
            <a:ext cx="14589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dirty="0" err="1">
                <a:solidFill>
                  <a:srgbClr val="C0504D"/>
                </a:solidFill>
              </a:rPr>
              <a:t>HiddenLayer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46498" name="Text Box 34"/>
          <p:cNvSpPr txBox="1">
            <a:spLocks noChangeArrowheads="1"/>
          </p:cNvSpPr>
          <p:nvPr/>
        </p:nvSpPr>
        <p:spPr bwMode="auto">
          <a:xfrm>
            <a:off x="8902700" y="3532188"/>
            <a:ext cx="1614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“Probability of beingAlive”</a:t>
            </a:r>
            <a:endParaRPr lang="en-US" b="1" i="1">
              <a:solidFill>
                <a:prstClr val="black"/>
              </a:solidFill>
            </a:endParaRPr>
          </a:p>
        </p:txBody>
      </p:sp>
      <p:sp>
        <p:nvSpPr>
          <p:cNvPr id="446499" name="Text Box 35"/>
          <p:cNvSpPr txBox="1">
            <a:spLocks noChangeArrowheads="1"/>
          </p:cNvSpPr>
          <p:nvPr/>
        </p:nvSpPr>
        <p:spPr bwMode="auto">
          <a:xfrm>
            <a:off x="9369425" y="2703513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0.6</a:t>
            </a:r>
            <a:endParaRPr lang="en-US" b="1" i="1">
              <a:solidFill>
                <a:prstClr val="black"/>
              </a:solidFill>
            </a:endParaRPr>
          </a:p>
        </p:txBody>
      </p:sp>
      <p:grpSp>
        <p:nvGrpSpPr>
          <p:cNvPr id="446500" name="Group 36"/>
          <p:cNvGrpSpPr>
            <a:grpSpLocks/>
          </p:cNvGrpSpPr>
          <p:nvPr/>
        </p:nvGrpSpPr>
        <p:grpSpPr bwMode="auto">
          <a:xfrm>
            <a:off x="7318375" y="2625726"/>
            <a:ext cx="1987550" cy="1401763"/>
            <a:chOff x="3340" y="1013"/>
            <a:chExt cx="1252" cy="883"/>
          </a:xfrm>
        </p:grpSpPr>
        <p:sp>
          <p:nvSpPr>
            <p:cNvPr id="446501" name="AutoShape 37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grpSp>
          <p:nvGrpSpPr>
            <p:cNvPr id="446502" name="Group 38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446503" name="Freeform 3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  <p:sp>
            <p:nvSpPr>
              <p:cNvPr id="446504" name="Freeform 4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6505" name="Text Box 41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rtl="1"/>
              <a:r>
                <a:rPr lang="en-US" sz="3200" b="1">
                  <a:solidFill>
                    <a:prstClr val="black"/>
                  </a:solidFill>
                  <a:latin typeface="Symbol" pitchFamily="18" charset="2"/>
                </a:rPr>
                <a:t>S</a:t>
              </a:r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6506" name="Freeform 42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6507" name="Freeform 43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</p:grpSp>
      <p:grpSp>
        <p:nvGrpSpPr>
          <p:cNvPr id="446508" name="Group 44"/>
          <p:cNvGrpSpPr>
            <a:grpSpLocks/>
          </p:cNvGrpSpPr>
          <p:nvPr/>
        </p:nvGrpSpPr>
        <p:grpSpPr bwMode="auto">
          <a:xfrm>
            <a:off x="5270500" y="2416175"/>
            <a:ext cx="1036638" cy="712788"/>
            <a:chOff x="2360" y="1522"/>
            <a:chExt cx="653" cy="449"/>
          </a:xfrm>
        </p:grpSpPr>
        <p:sp>
          <p:nvSpPr>
            <p:cNvPr id="446509" name="AutoShape 45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6510" name="AutoShape 46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grpSp>
          <p:nvGrpSpPr>
            <p:cNvPr id="446511" name="Group 47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446512" name="Freeform 48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  <p:sp>
            <p:nvSpPr>
              <p:cNvPr id="446513" name="Freeform 49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6514" name="Freeform 50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6515" name="Freeform 51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6516" name="Text Box 52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rtl="1"/>
              <a:r>
                <a:rPr lang="en-US" sz="1400" b="1">
                  <a:solidFill>
                    <a:prstClr val="black"/>
                  </a:solidFill>
                  <a:latin typeface="Symbol" pitchFamily="18" charset="2"/>
                </a:rPr>
                <a:t>S</a:t>
              </a:r>
              <a:endParaRPr 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446517" name="Text Box 53"/>
          <p:cNvSpPr txBox="1">
            <a:spLocks noChangeArrowheads="1"/>
          </p:cNvSpPr>
          <p:nvPr/>
        </p:nvSpPr>
        <p:spPr bwMode="auto">
          <a:xfrm>
            <a:off x="6203950" y="2262188"/>
            <a:ext cx="3746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.4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6518" name="Text Box 54"/>
          <p:cNvSpPr txBox="1">
            <a:spLocks noChangeArrowheads="1"/>
          </p:cNvSpPr>
          <p:nvPr/>
        </p:nvSpPr>
        <p:spPr bwMode="auto">
          <a:xfrm>
            <a:off x="6235700" y="3214688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grpSp>
        <p:nvGrpSpPr>
          <p:cNvPr id="446519" name="Group 55"/>
          <p:cNvGrpSpPr>
            <a:grpSpLocks/>
          </p:cNvGrpSpPr>
          <p:nvPr/>
        </p:nvGrpSpPr>
        <p:grpSpPr bwMode="auto">
          <a:xfrm>
            <a:off x="5373689" y="3308350"/>
            <a:ext cx="1036637" cy="712788"/>
            <a:chOff x="2360" y="1522"/>
            <a:chExt cx="653" cy="449"/>
          </a:xfrm>
        </p:grpSpPr>
        <p:sp>
          <p:nvSpPr>
            <p:cNvPr id="446520" name="AutoShape 5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6521" name="AutoShape 5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grpSp>
          <p:nvGrpSpPr>
            <p:cNvPr id="446522" name="Group 5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446523" name="Freeform 5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  <p:sp>
            <p:nvSpPr>
              <p:cNvPr id="446524" name="Freeform 6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6525" name="Freeform 6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6526" name="Freeform 6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6527" name="Text Box 6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rtl="1"/>
              <a:r>
                <a:rPr lang="en-US" sz="1400" b="1">
                  <a:solidFill>
                    <a:prstClr val="black"/>
                  </a:solidFill>
                  <a:latin typeface="Symbol" pitchFamily="18" charset="2"/>
                </a:rPr>
                <a:t>S</a:t>
              </a:r>
              <a:endParaRPr lang="en-US" sz="1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133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3BF4E2-7498-4481-ACA1-3FEF9F9F9C52}" type="slidenum">
              <a:rPr lang="he-IL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44418" name="Freeform 2"/>
          <p:cNvSpPr>
            <a:spLocks/>
          </p:cNvSpPr>
          <p:nvPr/>
        </p:nvSpPr>
        <p:spPr bwMode="auto">
          <a:xfrm>
            <a:off x="5284789" y="1987550"/>
            <a:ext cx="3629025" cy="2495550"/>
          </a:xfrm>
          <a:custGeom>
            <a:avLst/>
            <a:gdLst>
              <a:gd name="T0" fmla="*/ 0 w 2286"/>
              <a:gd name="T1" fmla="*/ 0 h 1572"/>
              <a:gd name="T2" fmla="*/ 0 w 2286"/>
              <a:gd name="T3" fmla="*/ 1572 h 1572"/>
              <a:gd name="T4" fmla="*/ 2286 w 2286"/>
              <a:gd name="T5" fmla="*/ 1323 h 1572"/>
              <a:gd name="T6" fmla="*/ 2286 w 2286"/>
              <a:gd name="T7" fmla="*/ 351 h 1572"/>
              <a:gd name="T8" fmla="*/ 0 w 2286"/>
              <a:gd name="T9" fmla="*/ 0 h 1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4420" name="AutoShape 4"/>
          <p:cNvSpPr>
            <a:spLocks noChangeArrowheads="1"/>
          </p:cNvSpPr>
          <p:nvPr/>
        </p:nvSpPr>
        <p:spPr bwMode="auto">
          <a:xfrm>
            <a:off x="3048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en-US" b="1">
              <a:solidFill>
                <a:prstClr val="black"/>
              </a:solidFill>
            </a:endParaRPr>
          </a:p>
        </p:txBody>
      </p:sp>
      <p:sp>
        <p:nvSpPr>
          <p:cNvPr id="444421" name="AutoShape 5"/>
          <p:cNvSpPr>
            <a:spLocks noChangeArrowheads="1"/>
          </p:cNvSpPr>
          <p:nvPr/>
        </p:nvSpPr>
        <p:spPr bwMode="auto">
          <a:xfrm>
            <a:off x="3048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4422" name="AutoShape 6"/>
          <p:cNvSpPr>
            <a:spLocks noChangeArrowheads="1"/>
          </p:cNvSpPr>
          <p:nvPr/>
        </p:nvSpPr>
        <p:spPr bwMode="auto">
          <a:xfrm>
            <a:off x="3048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4423" name="AutoShape 7"/>
          <p:cNvSpPr>
            <a:spLocks noChangeArrowheads="1"/>
          </p:cNvSpPr>
          <p:nvPr/>
        </p:nvSpPr>
        <p:spPr bwMode="auto">
          <a:xfrm>
            <a:off x="5486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sp>
        <p:nvSpPr>
          <p:cNvPr id="444424" name="AutoShape 8"/>
          <p:cNvSpPr>
            <a:spLocks noChangeArrowheads="1"/>
          </p:cNvSpPr>
          <p:nvPr/>
        </p:nvSpPr>
        <p:spPr bwMode="auto">
          <a:xfrm>
            <a:off x="5486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rtl="1"/>
            <a:endParaRPr lang="he-IL">
              <a:solidFill>
                <a:prstClr val="black"/>
              </a:solidFill>
            </a:endParaRPr>
          </a:p>
        </p:txBody>
      </p:sp>
      <p:cxnSp>
        <p:nvCxnSpPr>
          <p:cNvPr id="444425" name="AutoShape 9"/>
          <p:cNvCxnSpPr>
            <a:cxnSpLocks noChangeShapeType="1"/>
            <a:stCxn id="444420" idx="6"/>
            <a:endCxn id="444423" idx="2"/>
          </p:cNvCxnSpPr>
          <p:nvPr/>
        </p:nvCxnSpPr>
        <p:spPr bwMode="auto">
          <a:xfrm>
            <a:off x="3733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4426" name="AutoShape 10"/>
          <p:cNvCxnSpPr>
            <a:cxnSpLocks noChangeShapeType="1"/>
            <a:stCxn id="444421" idx="6"/>
            <a:endCxn id="444424" idx="2"/>
          </p:cNvCxnSpPr>
          <p:nvPr/>
        </p:nvCxnSpPr>
        <p:spPr bwMode="auto">
          <a:xfrm>
            <a:off x="3733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4427" name="AutoShape 11"/>
          <p:cNvCxnSpPr>
            <a:cxnSpLocks noChangeShapeType="1"/>
            <a:stCxn id="444421" idx="6"/>
            <a:endCxn id="444423" idx="2"/>
          </p:cNvCxnSpPr>
          <p:nvPr/>
        </p:nvCxnSpPr>
        <p:spPr bwMode="auto">
          <a:xfrm flipV="1">
            <a:off x="3733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4428" name="AutoShape 12"/>
          <p:cNvCxnSpPr>
            <a:cxnSpLocks noChangeShapeType="1"/>
            <a:stCxn id="444420" idx="6"/>
            <a:endCxn id="444424" idx="2"/>
          </p:cNvCxnSpPr>
          <p:nvPr/>
        </p:nvCxnSpPr>
        <p:spPr bwMode="auto">
          <a:xfrm>
            <a:off x="3733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4429" name="AutoShape 13"/>
          <p:cNvCxnSpPr>
            <a:cxnSpLocks noChangeShapeType="1"/>
            <a:stCxn id="444422" idx="6"/>
          </p:cNvCxnSpPr>
          <p:nvPr/>
        </p:nvCxnSpPr>
        <p:spPr bwMode="auto">
          <a:xfrm flipV="1">
            <a:off x="3733801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4430" name="AutoShape 14"/>
          <p:cNvCxnSpPr>
            <a:cxnSpLocks noChangeShapeType="1"/>
            <a:stCxn id="444422" idx="6"/>
            <a:endCxn id="444423" idx="2"/>
          </p:cNvCxnSpPr>
          <p:nvPr/>
        </p:nvCxnSpPr>
        <p:spPr bwMode="auto">
          <a:xfrm flipV="1">
            <a:off x="3733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4431" name="AutoShape 15"/>
          <p:cNvCxnSpPr>
            <a:cxnSpLocks noChangeShapeType="1"/>
            <a:stCxn id="444423" idx="6"/>
          </p:cNvCxnSpPr>
          <p:nvPr/>
        </p:nvCxnSpPr>
        <p:spPr bwMode="auto">
          <a:xfrm>
            <a:off x="5943601" y="2819401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4432" name="AutoShape 16"/>
          <p:cNvCxnSpPr>
            <a:cxnSpLocks noChangeShapeType="1"/>
            <a:stCxn id="444424" idx="6"/>
          </p:cNvCxnSpPr>
          <p:nvPr/>
        </p:nvCxnSpPr>
        <p:spPr bwMode="auto">
          <a:xfrm flipV="1">
            <a:off x="5943601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4433" name="Text Box 17"/>
          <p:cNvSpPr txBox="1">
            <a:spLocks noChangeArrowheads="1"/>
          </p:cNvSpPr>
          <p:nvPr/>
        </p:nvSpPr>
        <p:spPr bwMode="auto">
          <a:xfrm>
            <a:off x="2809875" y="15367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Inputs</a:t>
            </a:r>
            <a:endParaRPr lang="en-US">
              <a:solidFill>
                <a:srgbClr val="009900"/>
              </a:solidFill>
            </a:endParaRPr>
          </a:p>
        </p:txBody>
      </p:sp>
      <p:sp>
        <p:nvSpPr>
          <p:cNvPr id="444434" name="Text Box 18"/>
          <p:cNvSpPr txBox="1">
            <a:spLocks noChangeArrowheads="1"/>
          </p:cNvSpPr>
          <p:nvPr/>
        </p:nvSpPr>
        <p:spPr bwMode="auto">
          <a:xfrm>
            <a:off x="3832226" y="492918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44435" name="Text Box 19"/>
          <p:cNvSpPr txBox="1">
            <a:spLocks noChangeArrowheads="1"/>
          </p:cNvSpPr>
          <p:nvPr/>
        </p:nvSpPr>
        <p:spPr bwMode="auto">
          <a:xfrm>
            <a:off x="9134475" y="2022475"/>
            <a:ext cx="152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srgbClr val="CC0000"/>
                </a:solidFill>
              </a:rPr>
              <a:t>Output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44436" name="Text Box 20"/>
          <p:cNvSpPr txBox="1">
            <a:spLocks noChangeArrowheads="1"/>
          </p:cNvSpPr>
          <p:nvPr/>
        </p:nvSpPr>
        <p:spPr bwMode="auto">
          <a:xfrm>
            <a:off x="1738313" y="4892676"/>
            <a:ext cx="1905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Independent variables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4437" name="Text Box 21"/>
          <p:cNvSpPr txBox="1">
            <a:spLocks noChangeArrowheads="1"/>
          </p:cNvSpPr>
          <p:nvPr/>
        </p:nvSpPr>
        <p:spPr bwMode="auto">
          <a:xfrm>
            <a:off x="8482013" y="4733926"/>
            <a:ext cx="16002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Dependent variable</a:t>
            </a:r>
          </a:p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CC0000"/>
                </a:solidFill>
              </a:rPr>
              <a:t>Prediction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444438" name="Text Box 22"/>
          <p:cNvSpPr txBox="1">
            <a:spLocks noChangeArrowheads="1"/>
          </p:cNvSpPr>
          <p:nvPr/>
        </p:nvSpPr>
        <p:spPr bwMode="auto">
          <a:xfrm>
            <a:off x="2057400" y="2209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4439" name="Text Box 23"/>
          <p:cNvSpPr txBox="1">
            <a:spLocks noChangeArrowheads="1"/>
          </p:cNvSpPr>
          <p:nvPr/>
        </p:nvSpPr>
        <p:spPr bwMode="auto">
          <a:xfrm>
            <a:off x="3048000" y="2209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34</a:t>
            </a:r>
            <a:endParaRPr lang="en-US" i="1">
              <a:solidFill>
                <a:prstClr val="white"/>
              </a:solidFill>
            </a:endParaRPr>
          </a:p>
        </p:txBody>
      </p:sp>
      <p:sp>
        <p:nvSpPr>
          <p:cNvPr id="444440" name="Text Box 24"/>
          <p:cNvSpPr txBox="1">
            <a:spLocks noChangeArrowheads="1"/>
          </p:cNvSpPr>
          <p:nvPr/>
        </p:nvSpPr>
        <p:spPr bwMode="auto">
          <a:xfrm>
            <a:off x="3048000" y="31242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1</a:t>
            </a:r>
            <a:endParaRPr lang="en-US" b="1" i="1">
              <a:solidFill>
                <a:prstClr val="white"/>
              </a:solidFill>
            </a:endParaRPr>
          </a:p>
        </p:txBody>
      </p:sp>
      <p:sp>
        <p:nvSpPr>
          <p:cNvPr id="444441" name="Text Box 25"/>
          <p:cNvSpPr txBox="1">
            <a:spLocks noChangeArrowheads="1"/>
          </p:cNvSpPr>
          <p:nvPr/>
        </p:nvSpPr>
        <p:spPr bwMode="auto">
          <a:xfrm>
            <a:off x="1828800" y="3124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Gender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4442" name="Text Box 26"/>
          <p:cNvSpPr txBox="1">
            <a:spLocks noChangeArrowheads="1"/>
          </p:cNvSpPr>
          <p:nvPr/>
        </p:nvSpPr>
        <p:spPr bwMode="auto">
          <a:xfrm>
            <a:off x="1905000" y="3962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i="1">
                <a:solidFill>
                  <a:srgbClr val="009900"/>
                </a:solidFill>
              </a:rPr>
              <a:t>Stage</a:t>
            </a:r>
            <a:endParaRPr lang="en-US" i="1">
              <a:solidFill>
                <a:srgbClr val="009900"/>
              </a:solidFill>
            </a:endParaRPr>
          </a:p>
        </p:txBody>
      </p:sp>
      <p:sp>
        <p:nvSpPr>
          <p:cNvPr id="444443" name="Text Box 27"/>
          <p:cNvSpPr txBox="1">
            <a:spLocks noChangeArrowheads="1"/>
          </p:cNvSpPr>
          <p:nvPr/>
        </p:nvSpPr>
        <p:spPr bwMode="auto">
          <a:xfrm>
            <a:off x="3048000" y="38862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b="1">
                <a:solidFill>
                  <a:prstClr val="white"/>
                </a:solidFill>
              </a:rPr>
              <a:t>4</a:t>
            </a:r>
            <a:endParaRPr lang="en-US" b="1" i="1">
              <a:solidFill>
                <a:prstClr val="white"/>
              </a:solidFill>
            </a:endParaRPr>
          </a:p>
        </p:txBody>
      </p:sp>
      <p:sp>
        <p:nvSpPr>
          <p:cNvPr id="444444" name="Text Box 28"/>
          <p:cNvSpPr txBox="1">
            <a:spLocks noChangeArrowheads="1"/>
          </p:cNvSpPr>
          <p:nvPr/>
        </p:nvSpPr>
        <p:spPr bwMode="auto">
          <a:xfrm>
            <a:off x="4240213" y="21891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.6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4445" name="Text Box 29"/>
          <p:cNvSpPr txBox="1">
            <a:spLocks noChangeArrowheads="1"/>
          </p:cNvSpPr>
          <p:nvPr/>
        </p:nvSpPr>
        <p:spPr bwMode="auto">
          <a:xfrm>
            <a:off x="6429375" y="2522538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.5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4446" name="Text Box 30"/>
          <p:cNvSpPr txBox="1">
            <a:spLocks noChangeArrowheads="1"/>
          </p:cNvSpPr>
          <p:nvPr/>
        </p:nvSpPr>
        <p:spPr bwMode="auto">
          <a:xfrm>
            <a:off x="6510338" y="36369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.8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4447" name="Text Box 31"/>
          <p:cNvSpPr txBox="1">
            <a:spLocks noChangeArrowheads="1"/>
          </p:cNvSpPr>
          <p:nvPr/>
        </p:nvSpPr>
        <p:spPr bwMode="auto">
          <a:xfrm>
            <a:off x="4424363" y="393541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4448" name="Text Box 32"/>
          <p:cNvSpPr txBox="1">
            <a:spLocks noChangeArrowheads="1"/>
          </p:cNvSpPr>
          <p:nvPr/>
        </p:nvSpPr>
        <p:spPr bwMode="auto">
          <a:xfrm>
            <a:off x="3851275" y="28670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.1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4449" name="Text Box 33"/>
          <p:cNvSpPr txBox="1">
            <a:spLocks noChangeArrowheads="1"/>
          </p:cNvSpPr>
          <p:nvPr/>
        </p:nvSpPr>
        <p:spPr bwMode="auto">
          <a:xfrm>
            <a:off x="3835400" y="3311525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.3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4450" name="Text Box 34"/>
          <p:cNvSpPr txBox="1">
            <a:spLocks noChangeArrowheads="1"/>
          </p:cNvSpPr>
          <p:nvPr/>
        </p:nvSpPr>
        <p:spPr bwMode="auto">
          <a:xfrm>
            <a:off x="4229100" y="3556000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.7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4451" name="Text Box 35"/>
          <p:cNvSpPr txBox="1">
            <a:spLocks noChangeArrowheads="1"/>
          </p:cNvSpPr>
          <p:nvPr/>
        </p:nvSpPr>
        <p:spPr bwMode="auto">
          <a:xfrm>
            <a:off x="4244975" y="2620963"/>
            <a:ext cx="3834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rtl="1"/>
            <a:r>
              <a:rPr lang="en-US" sz="2000" b="1">
                <a:solidFill>
                  <a:prstClr val="black"/>
                </a:solidFill>
              </a:rPr>
              <a:t>.2</a:t>
            </a: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44452" name="Text Box 36"/>
          <p:cNvSpPr txBox="1">
            <a:spLocks noChangeArrowheads="1"/>
          </p:cNvSpPr>
          <p:nvPr/>
        </p:nvSpPr>
        <p:spPr bwMode="auto">
          <a:xfrm>
            <a:off x="6842126" y="4999038"/>
            <a:ext cx="13049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Weights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44453" name="Text Box 37"/>
          <p:cNvSpPr txBox="1">
            <a:spLocks noChangeArrowheads="1"/>
          </p:cNvSpPr>
          <p:nvPr/>
        </p:nvSpPr>
        <p:spPr bwMode="auto">
          <a:xfrm>
            <a:off x="5314951" y="4933951"/>
            <a:ext cx="1497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 dirty="0" err="1">
                <a:solidFill>
                  <a:srgbClr val="C0504D"/>
                </a:solidFill>
              </a:rPr>
              <a:t>HiddenLayer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44454" name="Text Box 38"/>
          <p:cNvSpPr txBox="1">
            <a:spLocks noChangeArrowheads="1"/>
          </p:cNvSpPr>
          <p:nvPr/>
        </p:nvSpPr>
        <p:spPr bwMode="auto">
          <a:xfrm>
            <a:off x="8902700" y="3532188"/>
            <a:ext cx="16144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“Probability of beingAlive”</a:t>
            </a:r>
            <a:endParaRPr lang="en-US" b="1" i="1">
              <a:solidFill>
                <a:prstClr val="black"/>
              </a:solidFill>
            </a:endParaRPr>
          </a:p>
        </p:txBody>
      </p:sp>
      <p:sp>
        <p:nvSpPr>
          <p:cNvPr id="444455" name="Text Box 39"/>
          <p:cNvSpPr txBox="1">
            <a:spLocks noChangeArrowheads="1"/>
          </p:cNvSpPr>
          <p:nvPr/>
        </p:nvSpPr>
        <p:spPr bwMode="auto">
          <a:xfrm>
            <a:off x="9369425" y="2703513"/>
            <a:ext cx="99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rtl="1">
              <a:spcBef>
                <a:spcPct val="50000"/>
              </a:spcBef>
            </a:pPr>
            <a:r>
              <a:rPr lang="en-US" b="1">
                <a:solidFill>
                  <a:prstClr val="black"/>
                </a:solidFill>
              </a:rPr>
              <a:t>0.6</a:t>
            </a:r>
            <a:endParaRPr lang="en-US" b="1" i="1">
              <a:solidFill>
                <a:prstClr val="black"/>
              </a:solidFill>
            </a:endParaRPr>
          </a:p>
        </p:txBody>
      </p:sp>
      <p:grpSp>
        <p:nvGrpSpPr>
          <p:cNvPr id="444456" name="Group 40"/>
          <p:cNvGrpSpPr>
            <a:grpSpLocks/>
          </p:cNvGrpSpPr>
          <p:nvPr/>
        </p:nvGrpSpPr>
        <p:grpSpPr bwMode="auto">
          <a:xfrm>
            <a:off x="7318375" y="2625726"/>
            <a:ext cx="1987550" cy="1401763"/>
            <a:chOff x="3340" y="1013"/>
            <a:chExt cx="1252" cy="883"/>
          </a:xfrm>
        </p:grpSpPr>
        <p:sp>
          <p:nvSpPr>
            <p:cNvPr id="444457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grpSp>
          <p:nvGrpSpPr>
            <p:cNvPr id="444458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444459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>
                  <a:gd name="T0" fmla="*/ 0 w 1024"/>
                  <a:gd name="T1" fmla="*/ 620 h 620"/>
                  <a:gd name="T2" fmla="*/ 455 w 1024"/>
                  <a:gd name="T3" fmla="*/ 496 h 620"/>
                  <a:gd name="T4" fmla="*/ 579 w 1024"/>
                  <a:gd name="T5" fmla="*/ 83 h 620"/>
                  <a:gd name="T6" fmla="*/ 1024 w 1024"/>
                  <a:gd name="T7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  <p:sp>
            <p:nvSpPr>
              <p:cNvPr id="444460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>
                  <a:gd name="T0" fmla="*/ 11 w 404"/>
                  <a:gd name="T1" fmla="*/ 0 h 331"/>
                  <a:gd name="T2" fmla="*/ 0 w 404"/>
                  <a:gd name="T3" fmla="*/ 331 h 331"/>
                  <a:gd name="T4" fmla="*/ 404 w 404"/>
                  <a:gd name="T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 rtl="1"/>
                <a:endParaRPr lang="he-IL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4461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rtl="1"/>
              <a:r>
                <a:rPr lang="en-US" sz="3200" b="1">
                  <a:solidFill>
                    <a:prstClr val="black"/>
                  </a:solidFill>
                  <a:latin typeface="Symbol" pitchFamily="18" charset="2"/>
                </a:rPr>
                <a:t>S</a:t>
              </a:r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444462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>
                <a:gd name="T0" fmla="*/ 0 w 440"/>
                <a:gd name="T1" fmla="*/ 0 h 235"/>
                <a:gd name="T2" fmla="*/ 93 w 440"/>
                <a:gd name="T3" fmla="*/ 176 h 235"/>
                <a:gd name="T4" fmla="*/ 383 w 440"/>
                <a:gd name="T5" fmla="*/ 218 h 235"/>
                <a:gd name="T6" fmla="*/ 434 w 440"/>
                <a:gd name="T7" fmla="*/ 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  <p:sp>
          <p:nvSpPr>
            <p:cNvPr id="444463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>
                <a:gd name="T0" fmla="*/ 0 w 579"/>
                <a:gd name="T1" fmla="*/ 179 h 179"/>
                <a:gd name="T2" fmla="*/ 362 w 579"/>
                <a:gd name="T3" fmla="*/ 24 h 179"/>
                <a:gd name="T4" fmla="*/ 579 w 579"/>
                <a:gd name="T5" fmla="*/ 3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rtl="1"/>
              <a:endParaRPr lang="he-IL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26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Backpropagation</a:t>
            </a:r>
          </a:p>
        </p:txBody>
      </p:sp>
      <p:graphicFrame>
        <p:nvGraphicFramePr>
          <p:cNvPr id="39936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028950" y="1323976"/>
          <a:ext cx="4381500" cy="344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3" imgW="2019300" imgH="1587500" progId="Equation.3">
                  <p:embed/>
                </p:oleObj>
              </mc:Choice>
              <mc:Fallback>
                <p:oleObj name="Equation" r:id="rId3" imgW="2019300" imgH="1587500" progId="Equation.3">
                  <p:embed/>
                  <p:pic>
                    <p:nvPicPr>
                      <p:cNvPr id="399363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1323976"/>
                        <a:ext cx="4381500" cy="3444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D01D2E-CEF5-4C8C-A507-47D5507083EA}" type="slidenum">
              <a:rPr kumimoji="0" lang="he-IL" altLang="he-IL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he-I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99364" name="Cloud"/>
          <p:cNvSpPr>
            <a:spLocks noChangeAspect="1" noEditPoints="1" noChangeArrowheads="1"/>
          </p:cNvSpPr>
          <p:nvPr/>
        </p:nvSpPr>
        <p:spPr bwMode="auto">
          <a:xfrm>
            <a:off x="4267200" y="4800601"/>
            <a:ext cx="5943600" cy="15335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ADC6C7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>
            <a:lvl1pPr marL="342900" indent="-3429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he-IL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That’s it!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he-IL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That’s the backpropagation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1185847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TLSHAPE_TB_00000000000000000000000000000000_RightEndCaps"/>
          <p:cNvSpPr/>
          <p:nvPr>
            <p:custDataLst>
              <p:tags r:id="rId2"/>
            </p:custDataLst>
          </p:nvPr>
        </p:nvSpPr>
        <p:spPr>
          <a:xfrm>
            <a:off x="11091838" y="3106351"/>
            <a:ext cx="512962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2020</a:t>
            </a:r>
          </a:p>
        </p:txBody>
      </p:sp>
      <p:sp>
        <p:nvSpPr>
          <p:cNvPr id="12" name="OTLSHAPE_TB_00000000000000000000000000000000_ScaleContainer"/>
          <p:cNvSpPr/>
          <p:nvPr>
            <p:custDataLst>
              <p:tags r:id="rId3"/>
            </p:custDataLst>
          </p:nvPr>
        </p:nvSpPr>
        <p:spPr>
          <a:xfrm>
            <a:off x="858119" y="3048000"/>
            <a:ext cx="10033000" cy="381000"/>
          </a:xfrm>
          <a:prstGeom prst="rect">
            <a:avLst/>
          </a:prstGeom>
          <a:solidFill>
            <a:srgbClr val="B20E12">
              <a:alpha val="100000"/>
            </a:srgbClr>
          </a:solidFill>
        </p:spPr>
      </p:sp>
      <p:sp>
        <p:nvSpPr>
          <p:cNvPr id="13" name="OTLSHAPE_TB_00000000000000000000000000000000_ElapsedTime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808DA9">
              <a:alpha val="30000"/>
            </a:srgbClr>
          </a:solidFill>
        </p:spPr>
      </p:sp>
      <p:sp>
        <p:nvSpPr>
          <p:cNvPr id="14" name="OTLSHAPE_TB_00000000000000000000000000000000_TodayMarkerShape" hidden="1"/>
          <p:cNvSpPr/>
          <p:nvPr>
            <p:custDataLst>
              <p:tags r:id="rId5"/>
            </p:custDataLst>
          </p:nvPr>
        </p:nvSpPr>
        <p:spPr>
          <a:xfrm>
            <a:off x="1028700" y="3429000"/>
            <a:ext cx="114300" cy="127000"/>
          </a:xfrm>
          <a:prstGeom prst="triangle">
            <a:avLst/>
          </a:prstGeom>
          <a:solidFill>
            <a:srgbClr val="FF0000">
              <a:alpha val="100000"/>
            </a:srgbClr>
          </a:solidFill>
        </p:spPr>
      </p:sp>
      <p:sp>
        <p:nvSpPr>
          <p:cNvPr id="15" name="OTLSHAPE_TB_00000000000000000000000000000000_TodayMarkerText" hidden="1"/>
          <p:cNvSpPr/>
          <p:nvPr>
            <p:custDataLst>
              <p:tags r:id="rId6"/>
            </p:custDataLst>
          </p:nvPr>
        </p:nvSpPr>
        <p:spPr>
          <a:xfrm>
            <a:off x="1079500" y="355600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Today</a:t>
            </a:r>
          </a:p>
        </p:txBody>
      </p:sp>
      <p:sp>
        <p:nvSpPr>
          <p:cNvPr id="16" name="OTLSHAPE_TB_00000000000000000000000000000000_TimescaleInterval1"/>
          <p:cNvSpPr/>
          <p:nvPr>
            <p:custDataLst>
              <p:tags r:id="rId7"/>
            </p:custDataLst>
          </p:nvPr>
        </p:nvSpPr>
        <p:spPr>
          <a:xfrm>
            <a:off x="921619" y="3146167"/>
            <a:ext cx="339837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1940</a:t>
            </a:r>
          </a:p>
        </p:txBody>
      </p:sp>
      <p:cxnSp>
        <p:nvCxnSpPr>
          <p:cNvPr id="17" name="OTLSHAPE_TB_00000000000000000000000000000000_Separator1"/>
          <p:cNvCxnSpPr/>
          <p:nvPr>
            <p:custDataLst>
              <p:tags r:id="rId8"/>
            </p:custDataLst>
          </p:nvPr>
        </p:nvCxnSpPr>
        <p:spPr>
          <a:xfrm>
            <a:off x="2115419" y="3136900"/>
            <a:ext cx="0" cy="2032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" name="OTLSHAPE_TB_00000000000000000000000000000000_TimescaleInterval2"/>
          <p:cNvSpPr/>
          <p:nvPr>
            <p:custDataLst>
              <p:tags r:id="rId9"/>
            </p:custDataLst>
          </p:nvPr>
        </p:nvSpPr>
        <p:spPr>
          <a:xfrm>
            <a:off x="2178919" y="3146167"/>
            <a:ext cx="339837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1950</a:t>
            </a:r>
          </a:p>
        </p:txBody>
      </p:sp>
      <p:cxnSp>
        <p:nvCxnSpPr>
          <p:cNvPr id="19" name="OTLSHAPE_TB_00000000000000000000000000000000_Separator2"/>
          <p:cNvCxnSpPr/>
          <p:nvPr>
            <p:custDataLst>
              <p:tags r:id="rId10"/>
            </p:custDataLst>
          </p:nvPr>
        </p:nvCxnSpPr>
        <p:spPr>
          <a:xfrm>
            <a:off x="3385419" y="3136900"/>
            <a:ext cx="0" cy="2032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0" name="OTLSHAPE_TB_00000000000000000000000000000000_TimescaleInterval3"/>
          <p:cNvSpPr/>
          <p:nvPr>
            <p:custDataLst>
              <p:tags r:id="rId11"/>
            </p:custDataLst>
          </p:nvPr>
        </p:nvSpPr>
        <p:spPr>
          <a:xfrm>
            <a:off x="3448919" y="3146167"/>
            <a:ext cx="339837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1960</a:t>
            </a:r>
          </a:p>
        </p:txBody>
      </p:sp>
      <p:cxnSp>
        <p:nvCxnSpPr>
          <p:cNvPr id="21" name="OTLSHAPE_TB_00000000000000000000000000000000_Separator3"/>
          <p:cNvCxnSpPr/>
          <p:nvPr>
            <p:custDataLst>
              <p:tags r:id="rId12"/>
            </p:custDataLst>
          </p:nvPr>
        </p:nvCxnSpPr>
        <p:spPr>
          <a:xfrm>
            <a:off x="4642719" y="3136900"/>
            <a:ext cx="0" cy="2032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2" name="OTLSHAPE_TB_00000000000000000000000000000000_TimescaleInterval4"/>
          <p:cNvSpPr/>
          <p:nvPr>
            <p:custDataLst>
              <p:tags r:id="rId13"/>
            </p:custDataLst>
          </p:nvPr>
        </p:nvSpPr>
        <p:spPr>
          <a:xfrm>
            <a:off x="4706219" y="3146167"/>
            <a:ext cx="339837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1970</a:t>
            </a:r>
          </a:p>
        </p:txBody>
      </p:sp>
      <p:cxnSp>
        <p:nvCxnSpPr>
          <p:cNvPr id="23" name="OTLSHAPE_TB_00000000000000000000000000000000_Separator4"/>
          <p:cNvCxnSpPr/>
          <p:nvPr>
            <p:custDataLst>
              <p:tags r:id="rId14"/>
            </p:custDataLst>
          </p:nvPr>
        </p:nvCxnSpPr>
        <p:spPr>
          <a:xfrm>
            <a:off x="5900019" y="3136900"/>
            <a:ext cx="0" cy="2032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4" name="OTLSHAPE_TB_00000000000000000000000000000000_TimescaleInterval5"/>
          <p:cNvSpPr/>
          <p:nvPr>
            <p:custDataLst>
              <p:tags r:id="rId15"/>
            </p:custDataLst>
          </p:nvPr>
        </p:nvSpPr>
        <p:spPr>
          <a:xfrm>
            <a:off x="5963519" y="3146167"/>
            <a:ext cx="339837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1980</a:t>
            </a:r>
          </a:p>
        </p:txBody>
      </p:sp>
      <p:cxnSp>
        <p:nvCxnSpPr>
          <p:cNvPr id="25" name="OTLSHAPE_TB_00000000000000000000000000000000_Separator5"/>
          <p:cNvCxnSpPr/>
          <p:nvPr>
            <p:custDataLst>
              <p:tags r:id="rId16"/>
            </p:custDataLst>
          </p:nvPr>
        </p:nvCxnSpPr>
        <p:spPr>
          <a:xfrm>
            <a:off x="7106519" y="3136900"/>
            <a:ext cx="0" cy="2032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6" name="OTLSHAPE_TB_00000000000000000000000000000000_TimescaleInterval6"/>
          <p:cNvSpPr/>
          <p:nvPr>
            <p:custDataLst>
              <p:tags r:id="rId17"/>
            </p:custDataLst>
          </p:nvPr>
        </p:nvSpPr>
        <p:spPr>
          <a:xfrm>
            <a:off x="7170019" y="3146167"/>
            <a:ext cx="339837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1990</a:t>
            </a:r>
          </a:p>
        </p:txBody>
      </p:sp>
      <p:cxnSp>
        <p:nvCxnSpPr>
          <p:cNvPr id="27" name="OTLSHAPE_TB_00000000000000000000000000000000_Separator6"/>
          <p:cNvCxnSpPr/>
          <p:nvPr>
            <p:custDataLst>
              <p:tags r:id="rId18"/>
            </p:custDataLst>
          </p:nvPr>
        </p:nvCxnSpPr>
        <p:spPr>
          <a:xfrm>
            <a:off x="8363819" y="3136900"/>
            <a:ext cx="0" cy="2032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8" name="OTLSHAPE_TB_00000000000000000000000000000000_TimescaleInterval7"/>
          <p:cNvSpPr/>
          <p:nvPr>
            <p:custDataLst>
              <p:tags r:id="rId19"/>
            </p:custDataLst>
          </p:nvPr>
        </p:nvSpPr>
        <p:spPr>
          <a:xfrm>
            <a:off x="8427319" y="3146167"/>
            <a:ext cx="339837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2000</a:t>
            </a:r>
          </a:p>
        </p:txBody>
      </p:sp>
      <p:cxnSp>
        <p:nvCxnSpPr>
          <p:cNvPr id="29" name="OTLSHAPE_TB_00000000000000000000000000000000_Separator7"/>
          <p:cNvCxnSpPr/>
          <p:nvPr>
            <p:custDataLst>
              <p:tags r:id="rId20"/>
            </p:custDataLst>
          </p:nvPr>
        </p:nvCxnSpPr>
        <p:spPr>
          <a:xfrm>
            <a:off x="9621119" y="3136900"/>
            <a:ext cx="0" cy="2032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0" name="OTLSHAPE_TB_00000000000000000000000000000000_TimescaleInterval8"/>
          <p:cNvSpPr/>
          <p:nvPr>
            <p:custDataLst>
              <p:tags r:id="rId21"/>
            </p:custDataLst>
          </p:nvPr>
        </p:nvSpPr>
        <p:spPr>
          <a:xfrm>
            <a:off x="9684619" y="3146167"/>
            <a:ext cx="339837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2010</a:t>
            </a:r>
          </a:p>
        </p:txBody>
      </p:sp>
      <p:cxnSp>
        <p:nvCxnSpPr>
          <p:cNvPr id="32" name="OTLSHAPE_M_b3e6052645c9467991a0792a24647132_Connector1"/>
          <p:cNvCxnSpPr/>
          <p:nvPr>
            <p:custDataLst>
              <p:tags r:id="rId22"/>
            </p:custDataLst>
          </p:nvPr>
        </p:nvCxnSpPr>
        <p:spPr>
          <a:xfrm>
            <a:off x="2991719" y="3492500"/>
            <a:ext cx="0" cy="457200"/>
          </a:xfrm>
          <a:prstGeom prst="line">
            <a:avLst/>
          </a:prstGeom>
          <a:ln w="12700" cap="flat" cmpd="sng" algn="ctr">
            <a:solidFill>
              <a:srgbClr val="80B9D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" name="OTLSHAPE_M_4f7a4b8931a9482bb86e972d0dc2b923_Connector1"/>
          <p:cNvCxnSpPr/>
          <p:nvPr>
            <p:custDataLst>
              <p:tags r:id="rId23"/>
            </p:custDataLst>
          </p:nvPr>
        </p:nvCxnSpPr>
        <p:spPr>
          <a:xfrm flipH="1">
            <a:off x="4541119" y="3492500"/>
            <a:ext cx="0" cy="1187450"/>
          </a:xfrm>
          <a:prstGeom prst="line">
            <a:avLst/>
          </a:prstGeom>
          <a:ln w="12700" cap="flat" cmpd="sng" algn="ctr">
            <a:solidFill>
              <a:srgbClr val="80B9D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4" name="OTLSHAPE_M_f7d422fe33a84ecb85b2fb0173e86acc_Connector1"/>
          <p:cNvCxnSpPr/>
          <p:nvPr>
            <p:custDataLst>
              <p:tags r:id="rId24"/>
            </p:custDataLst>
          </p:nvPr>
        </p:nvCxnSpPr>
        <p:spPr>
          <a:xfrm>
            <a:off x="5240127" y="3492500"/>
            <a:ext cx="0" cy="495300"/>
          </a:xfrm>
          <a:prstGeom prst="line">
            <a:avLst/>
          </a:prstGeom>
          <a:ln w="12700" cap="flat" cmpd="sng" algn="ctr">
            <a:solidFill>
              <a:srgbClr val="80B9D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5" name="OTLSHAPE_M_56922ee326304af786afb13477b2009d_Connector1"/>
          <p:cNvCxnSpPr/>
          <p:nvPr>
            <p:custDataLst>
              <p:tags r:id="rId25"/>
            </p:custDataLst>
          </p:nvPr>
        </p:nvCxnSpPr>
        <p:spPr>
          <a:xfrm>
            <a:off x="8012283" y="3492500"/>
            <a:ext cx="0" cy="1536676"/>
          </a:xfrm>
          <a:prstGeom prst="line">
            <a:avLst/>
          </a:prstGeom>
          <a:ln w="12700" cap="flat" cmpd="sng" algn="ctr">
            <a:solidFill>
              <a:srgbClr val="80B9D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8" name="OTLSHAPE_M_938d4f80f2b04696b579ec881944c031_Shape"/>
          <p:cNvSpPr/>
          <p:nvPr>
            <p:custDataLst>
              <p:tags r:id="rId26"/>
            </p:custDataLst>
          </p:nvPr>
        </p:nvSpPr>
        <p:spPr>
          <a:xfrm>
            <a:off x="913598" y="2857500"/>
            <a:ext cx="228600" cy="254000"/>
          </a:xfrm>
          <a:prstGeom prst="diamond">
            <a:avLst/>
          </a:prstGeom>
          <a:solidFill>
            <a:srgbClr val="808DA9">
              <a:alpha val="100000"/>
            </a:srgbClr>
          </a:solidFill>
        </p:spPr>
      </p:sp>
      <p:sp>
        <p:nvSpPr>
          <p:cNvPr id="36" name="OTLSHAPE_M_938d4f80f2b04696b579ec881944c031_Title"/>
          <p:cNvSpPr/>
          <p:nvPr>
            <p:custDataLst>
              <p:tags r:id="rId27"/>
            </p:custDataLst>
          </p:nvPr>
        </p:nvSpPr>
        <p:spPr>
          <a:xfrm>
            <a:off x="203199" y="2403174"/>
            <a:ext cx="1574801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Electronic Brain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1943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McCulloch &amp; Pitts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sp>
        <p:nvSpPr>
          <p:cNvPr id="47" name="OTLSHAPE_M_e44690e7fc594173aedef272ca53d071_Shape"/>
          <p:cNvSpPr/>
          <p:nvPr>
            <p:custDataLst>
              <p:tags r:id="rId28"/>
            </p:custDataLst>
          </p:nvPr>
        </p:nvSpPr>
        <p:spPr>
          <a:xfrm>
            <a:off x="6454755" y="2857500"/>
            <a:ext cx="228600" cy="254000"/>
          </a:xfrm>
          <a:prstGeom prst="diamond">
            <a:avLst/>
          </a:prstGeom>
          <a:solidFill>
            <a:srgbClr val="808DA9">
              <a:alpha val="100000"/>
            </a:srgbClr>
          </a:solidFill>
        </p:spPr>
      </p:sp>
      <p:sp>
        <p:nvSpPr>
          <p:cNvPr id="53" name="OTLSHAPE_M_b3e6052645c9467991a0792a24647132_Shape"/>
          <p:cNvSpPr/>
          <p:nvPr>
            <p:custDataLst>
              <p:tags r:id="rId29"/>
            </p:custDataLst>
          </p:nvPr>
        </p:nvSpPr>
        <p:spPr>
          <a:xfrm>
            <a:off x="2877419" y="3352248"/>
            <a:ext cx="228600" cy="254000"/>
          </a:xfrm>
          <a:prstGeom prst="diamond">
            <a:avLst/>
          </a:prstGeom>
          <a:solidFill>
            <a:srgbClr val="424E5B">
              <a:alpha val="100000"/>
            </a:srgbClr>
          </a:solidFill>
        </p:spPr>
      </p:sp>
      <p:sp>
        <p:nvSpPr>
          <p:cNvPr id="56" name="OTLSHAPE_M_4f7a4b8931a9482bb86e972d0dc2b923_Shape"/>
          <p:cNvSpPr/>
          <p:nvPr>
            <p:custDataLst>
              <p:tags r:id="rId30"/>
            </p:custDataLst>
          </p:nvPr>
        </p:nvSpPr>
        <p:spPr>
          <a:xfrm>
            <a:off x="4443583" y="3352248"/>
            <a:ext cx="228600" cy="254000"/>
          </a:xfrm>
          <a:prstGeom prst="diamond">
            <a:avLst/>
          </a:prstGeom>
          <a:solidFill>
            <a:srgbClr val="DEDEE0">
              <a:alpha val="100000"/>
            </a:srgbClr>
          </a:solidFill>
        </p:spPr>
      </p:sp>
      <p:sp>
        <p:nvSpPr>
          <p:cNvPr id="59" name="OTLSHAPE_M_f7d422fe33a84ecb85b2fb0173e86acc_Shape"/>
          <p:cNvSpPr/>
          <p:nvPr>
            <p:custDataLst>
              <p:tags r:id="rId31"/>
            </p:custDataLst>
          </p:nvPr>
        </p:nvSpPr>
        <p:spPr>
          <a:xfrm>
            <a:off x="5125827" y="3352248"/>
            <a:ext cx="228600" cy="254000"/>
          </a:xfrm>
          <a:prstGeom prst="diamond">
            <a:avLst/>
          </a:prstGeom>
          <a:solidFill>
            <a:srgbClr val="424E5B">
              <a:alpha val="100000"/>
            </a:srgbClr>
          </a:solidFill>
        </p:spPr>
      </p:sp>
      <p:sp>
        <p:nvSpPr>
          <p:cNvPr id="62" name="OTLSHAPE_M_56922ee326304af786afb13477b2009d_Shape"/>
          <p:cNvSpPr/>
          <p:nvPr>
            <p:custDataLst>
              <p:tags r:id="rId32"/>
            </p:custDataLst>
          </p:nvPr>
        </p:nvSpPr>
        <p:spPr>
          <a:xfrm>
            <a:off x="7897983" y="3352248"/>
            <a:ext cx="228600" cy="254000"/>
          </a:xfrm>
          <a:prstGeom prst="diamond">
            <a:avLst/>
          </a:prstGeom>
          <a:solidFill>
            <a:srgbClr val="DEDEE0">
              <a:alpha val="100000"/>
            </a:srgbClr>
          </a:solidFill>
        </p:spPr>
      </p:sp>
      <p:sp>
        <p:nvSpPr>
          <p:cNvPr id="65" name="OTLSHAPE_M_9b144c0fa053487f99b5117d318586e5_Shape"/>
          <p:cNvSpPr/>
          <p:nvPr>
            <p:custDataLst>
              <p:tags r:id="rId33"/>
            </p:custDataLst>
          </p:nvPr>
        </p:nvSpPr>
        <p:spPr>
          <a:xfrm>
            <a:off x="9046392" y="3352248"/>
            <a:ext cx="228600" cy="254000"/>
          </a:xfrm>
          <a:prstGeom prst="diamond">
            <a:avLst/>
          </a:prstGeom>
          <a:solidFill>
            <a:srgbClr val="000000">
              <a:alpha val="100000"/>
            </a:srgbClr>
          </a:solidFill>
        </p:spPr>
      </p:sp>
      <p:sp>
        <p:nvSpPr>
          <p:cNvPr id="66" name="OTLSHAPE_M_938d4f80f2b04696b579ec881944c031_Title"/>
          <p:cNvSpPr/>
          <p:nvPr>
            <p:custDataLst>
              <p:tags r:id="rId34"/>
            </p:custDataLst>
          </p:nvPr>
        </p:nvSpPr>
        <p:spPr>
          <a:xfrm>
            <a:off x="2213279" y="3999363"/>
            <a:ext cx="1574801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Perceptron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1957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Rosenblatt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sp>
        <p:nvSpPr>
          <p:cNvPr id="52" name="object 2"/>
          <p:cNvSpPr txBox="1">
            <a:spLocks/>
          </p:cNvSpPr>
          <p:nvPr/>
        </p:nvSpPr>
        <p:spPr>
          <a:xfrm>
            <a:off x="1094411" y="-782948"/>
            <a:ext cx="9159197" cy="1504404"/>
          </a:xfrm>
          <a:prstGeom prst="rect">
            <a:avLst/>
          </a:prstGeom>
        </p:spPr>
        <p:txBody>
          <a:bodyPr vert="horz" wrap="square" lIns="0" tIns="877778" rIns="0" bIns="0" rtlCol="0">
            <a:sp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  <a:defRPr sz="2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0" marR="5080" lvl="0" indent="0" algn="ctr" defTabSz="912114" rtl="0" eaLnBrk="1" fontAlgn="auto" latinLnBrk="0" hangingPunct="1">
              <a:lnSpc>
                <a:spcPct val="138000"/>
              </a:lnSpc>
              <a:spcBef>
                <a:spcPts val="9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Deep learning </a:t>
            </a:r>
            <a:r>
              <a:rPr kumimoji="0" lang="en-US" sz="32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was </a:t>
            </a:r>
            <a:r>
              <a:rPr kumimoji="0" lang="en-US" sz="32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 </a:t>
            </a:r>
            <a:r>
              <a:rPr kumimoji="0" lang="en-US" sz="32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invented</a:t>
            </a:r>
            <a:r>
              <a:rPr kumimoji="0" lang="en-US" sz="32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overnight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TLSHAPE_M_938d4f80f2b04696b579ec881944c031_Shape"/>
          <p:cNvSpPr/>
          <p:nvPr>
            <p:custDataLst>
              <p:tags r:id="rId35"/>
            </p:custDataLst>
          </p:nvPr>
        </p:nvSpPr>
        <p:spPr>
          <a:xfrm>
            <a:off x="3260558" y="2857500"/>
            <a:ext cx="228600" cy="254000"/>
          </a:xfrm>
          <a:prstGeom prst="diamond">
            <a:avLst/>
          </a:prstGeom>
          <a:solidFill>
            <a:srgbClr val="808DA9">
              <a:alpha val="100000"/>
            </a:srgbClr>
          </a:solidFill>
        </p:spPr>
      </p:sp>
      <p:sp>
        <p:nvSpPr>
          <p:cNvPr id="68" name="OTLSHAPE_M_938d4f80f2b04696b579ec881944c031_Title"/>
          <p:cNvSpPr/>
          <p:nvPr>
            <p:custDataLst>
              <p:tags r:id="rId36"/>
            </p:custDataLst>
          </p:nvPr>
        </p:nvSpPr>
        <p:spPr>
          <a:xfrm>
            <a:off x="2588874" y="2356473"/>
            <a:ext cx="1574801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ADALINE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 1960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Widrow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 &amp; Hoff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sp>
        <p:nvSpPr>
          <p:cNvPr id="69" name="OTLSHAPE_M_938d4f80f2b04696b579ec881944c031_Title"/>
          <p:cNvSpPr/>
          <p:nvPr>
            <p:custDataLst>
              <p:tags r:id="rId37"/>
            </p:custDataLst>
          </p:nvPr>
        </p:nvSpPr>
        <p:spPr>
          <a:xfrm>
            <a:off x="3753719" y="4752177"/>
            <a:ext cx="1574801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XOR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 1969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Minsky and 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Papert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sp>
        <p:nvSpPr>
          <p:cNvPr id="70" name="OTLSHAPE_M_938d4f80f2b04696b579ec881944c031_Title"/>
          <p:cNvSpPr/>
          <p:nvPr>
            <p:custDataLst>
              <p:tags r:id="rId38"/>
            </p:custDataLst>
          </p:nvPr>
        </p:nvSpPr>
        <p:spPr>
          <a:xfrm>
            <a:off x="4457298" y="4147843"/>
            <a:ext cx="1574801" cy="4154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Backpropagation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 1974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Werbos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 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sp>
        <p:nvSpPr>
          <p:cNvPr id="71" name="OTLSHAPE_M_938d4f80f2b04696b579ec881944c031_Title"/>
          <p:cNvSpPr/>
          <p:nvPr>
            <p:custDataLst>
              <p:tags r:id="rId39"/>
            </p:custDataLst>
          </p:nvPr>
        </p:nvSpPr>
        <p:spPr>
          <a:xfrm>
            <a:off x="5786226" y="2275032"/>
            <a:ext cx="1574801" cy="69249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Multi-layered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1986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Rumelhart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, Hinton &amp; Williams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sp>
        <p:nvSpPr>
          <p:cNvPr id="72" name="OTLSHAPE_M_938d4f80f2b04696b579ec881944c031_Title"/>
          <p:cNvSpPr/>
          <p:nvPr>
            <p:custDataLst>
              <p:tags r:id="rId40"/>
            </p:custDataLst>
          </p:nvPr>
        </p:nvSpPr>
        <p:spPr>
          <a:xfrm>
            <a:off x="7234026" y="5141491"/>
            <a:ext cx="1574801" cy="4154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LeNet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1998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Lecun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 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sp>
        <p:nvSpPr>
          <p:cNvPr id="73" name="OTLSHAPE_M_938d4f80f2b04696b579ec881944c031_Title"/>
          <p:cNvSpPr/>
          <p:nvPr>
            <p:custDataLst>
              <p:tags r:id="rId41"/>
            </p:custDataLst>
          </p:nvPr>
        </p:nvSpPr>
        <p:spPr>
          <a:xfrm>
            <a:off x="8380728" y="3685419"/>
            <a:ext cx="1574801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Deep Belief Network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2006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Hinton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sp>
        <p:nvSpPr>
          <p:cNvPr id="81" name="OTLSHAPE_M_9b144c0fa053487f99b5117d318586e5_Shape"/>
          <p:cNvSpPr/>
          <p:nvPr>
            <p:custDataLst>
              <p:tags r:id="rId42"/>
            </p:custDataLst>
          </p:nvPr>
        </p:nvSpPr>
        <p:spPr>
          <a:xfrm>
            <a:off x="9818995" y="3352248"/>
            <a:ext cx="228600" cy="254000"/>
          </a:xfrm>
          <a:prstGeom prst="diamond">
            <a:avLst/>
          </a:prstGeom>
          <a:solidFill>
            <a:srgbClr val="000000">
              <a:alpha val="100000"/>
            </a:srgbClr>
          </a:solidFill>
        </p:spPr>
      </p:sp>
      <p:sp>
        <p:nvSpPr>
          <p:cNvPr id="84" name="OTLSHAPE_M_938d4f80f2b04696b579ec881944c031_Title"/>
          <p:cNvSpPr/>
          <p:nvPr>
            <p:custDataLst>
              <p:tags r:id="rId43"/>
            </p:custDataLst>
          </p:nvPr>
        </p:nvSpPr>
        <p:spPr>
          <a:xfrm>
            <a:off x="9153331" y="4129705"/>
            <a:ext cx="1574801" cy="4154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AlexNet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2012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Krizhevsky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 et al.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cxnSp>
        <p:nvCxnSpPr>
          <p:cNvPr id="97" name="OTLSHAPE_M_f7d422fe33a84ecb85b2fb0173e86acc_Connector1"/>
          <p:cNvCxnSpPr/>
          <p:nvPr>
            <p:custDataLst>
              <p:tags r:id="rId44"/>
            </p:custDataLst>
          </p:nvPr>
        </p:nvCxnSpPr>
        <p:spPr>
          <a:xfrm>
            <a:off x="9932724" y="3605145"/>
            <a:ext cx="0" cy="495300"/>
          </a:xfrm>
          <a:prstGeom prst="line">
            <a:avLst/>
          </a:prstGeom>
          <a:ln w="12700" cap="flat" cmpd="sng" algn="ctr">
            <a:solidFill>
              <a:srgbClr val="80B9D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98" name="OTLSHAPE_M_9b144c0fa053487f99b5117d318586e5_Shape"/>
          <p:cNvSpPr/>
          <p:nvPr>
            <p:custDataLst>
              <p:tags r:id="rId45"/>
            </p:custDataLst>
          </p:nvPr>
        </p:nvSpPr>
        <p:spPr>
          <a:xfrm>
            <a:off x="10240416" y="3352248"/>
            <a:ext cx="228600" cy="254000"/>
          </a:xfrm>
          <a:prstGeom prst="diamond">
            <a:avLst/>
          </a:prstGeom>
          <a:solidFill>
            <a:srgbClr val="000000">
              <a:alpha val="100000"/>
            </a:srgbClr>
          </a:solidFill>
        </p:spPr>
      </p:sp>
      <p:sp>
        <p:nvSpPr>
          <p:cNvPr id="99" name="OTLSHAPE_M_938d4f80f2b04696b579ec881944c031_Title"/>
          <p:cNvSpPr/>
          <p:nvPr>
            <p:custDataLst>
              <p:tags r:id="rId46"/>
            </p:custDataLst>
          </p:nvPr>
        </p:nvSpPr>
        <p:spPr>
          <a:xfrm>
            <a:off x="9574752" y="3678792"/>
            <a:ext cx="1574801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ResNet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2015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He et 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sp>
        <p:nvSpPr>
          <p:cNvPr id="100" name="OTLSHAPE_M_9b144c0fa053487f99b5117d318586e5_Shape"/>
          <p:cNvSpPr/>
          <p:nvPr>
            <p:custDataLst>
              <p:tags r:id="rId47"/>
            </p:custDataLst>
          </p:nvPr>
        </p:nvSpPr>
        <p:spPr>
          <a:xfrm>
            <a:off x="10702913" y="3352248"/>
            <a:ext cx="228600" cy="254000"/>
          </a:xfrm>
          <a:prstGeom prst="diamond">
            <a:avLst/>
          </a:prstGeom>
          <a:solidFill>
            <a:srgbClr val="000000">
              <a:alpha val="100000"/>
            </a:srgbClr>
          </a:solidFill>
        </p:spPr>
      </p:sp>
      <p:sp>
        <p:nvSpPr>
          <p:cNvPr id="101" name="OTLSHAPE_M_938d4f80f2b04696b579ec881944c031_Title"/>
          <p:cNvSpPr/>
          <p:nvPr>
            <p:custDataLst>
              <p:tags r:id="rId48"/>
            </p:custDataLst>
          </p:nvPr>
        </p:nvSpPr>
        <p:spPr>
          <a:xfrm>
            <a:off x="10037249" y="4129705"/>
            <a:ext cx="1574801" cy="4154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EfficientNet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2019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Tan &amp; Le.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Arial" panose="02040604050505020304" pitchFamily="18" charset="0"/>
              <a:ea typeface="+mn-ea"/>
              <a:cs typeface="+mn-cs"/>
            </a:endParaRPr>
          </a:p>
        </p:txBody>
      </p:sp>
      <p:cxnSp>
        <p:nvCxnSpPr>
          <p:cNvPr id="102" name="OTLSHAPE_M_29da86220e234fea9a39668ae9a82cc8_Connector1"/>
          <p:cNvCxnSpPr/>
          <p:nvPr>
            <p:custDataLst>
              <p:tags r:id="rId49"/>
            </p:custDataLst>
          </p:nvPr>
        </p:nvCxnSpPr>
        <p:spPr>
          <a:xfrm>
            <a:off x="10816393" y="3602935"/>
            <a:ext cx="0" cy="504000"/>
          </a:xfrm>
          <a:prstGeom prst="line">
            <a:avLst/>
          </a:prstGeom>
          <a:ln w="0" cap="flat" cmpd="sng" algn="ctr">
            <a:solidFill>
              <a:srgbClr val="80B9D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3" name="OTLSHAPE_M_29da86220e234fea9a39668ae9a82cc8_Connector1"/>
          <p:cNvCxnSpPr/>
          <p:nvPr>
            <p:custDataLst>
              <p:tags r:id="rId50"/>
            </p:custDataLst>
          </p:nvPr>
        </p:nvCxnSpPr>
        <p:spPr>
          <a:xfrm flipH="1">
            <a:off x="10537997" y="1621008"/>
            <a:ext cx="615" cy="1344676"/>
          </a:xfrm>
          <a:prstGeom prst="line">
            <a:avLst/>
          </a:prstGeom>
          <a:ln w="0" cap="flat" cmpd="sng" algn="ctr">
            <a:solidFill>
              <a:srgbClr val="80B9DE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4" name="OTLSHAPE_M_29da86220e234fea9a39668ae9a82cc8_Shape"/>
          <p:cNvSpPr/>
          <p:nvPr>
            <p:custDataLst>
              <p:tags r:id="rId51"/>
            </p:custDataLst>
          </p:nvPr>
        </p:nvSpPr>
        <p:spPr>
          <a:xfrm>
            <a:off x="10424312" y="2850876"/>
            <a:ext cx="228600" cy="254000"/>
          </a:xfrm>
          <a:prstGeom prst="diamond">
            <a:avLst/>
          </a:prstGeom>
          <a:solidFill>
            <a:srgbClr val="000000">
              <a:alpha val="100000"/>
            </a:srgbClr>
          </a:solidFill>
        </p:spPr>
      </p:sp>
      <p:sp>
        <p:nvSpPr>
          <p:cNvPr id="105" name="OTLSHAPE_M_938d4f80f2b04696b579ec881944c031_Title"/>
          <p:cNvSpPr/>
          <p:nvPr>
            <p:custDataLst>
              <p:tags r:id="rId52"/>
            </p:custDataLst>
          </p:nvPr>
        </p:nvSpPr>
        <p:spPr>
          <a:xfrm>
            <a:off x="9743591" y="1239523"/>
            <a:ext cx="1574801" cy="4154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Inception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40604050505020304" pitchFamily="18" charset="0"/>
                <a:ea typeface="+mn-ea"/>
                <a:cs typeface="+mn-cs"/>
              </a:rPr>
              <a:t>2016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Szegedy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468985"/>
      </p:ext>
      <p:ext uri="ea7a424b-2119-4151-a147-4da480c6b5a6">
        <p14:creationId xmlns="" xmlns:p14="http://schemas.microsoft.com/office/powerpoint/2010/main" val="271479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6" grpId="0"/>
      <p:bldP spid="68" grpId="0"/>
      <p:bldP spid="69" grpId="0"/>
      <p:bldP spid="70" grpId="0"/>
      <p:bldP spid="71" grpId="0"/>
      <p:bldP spid="72" grpId="0"/>
      <p:bldP spid="73" grpId="0"/>
      <p:bldP spid="84" grpId="0"/>
      <p:bldP spid="99" grpId="0"/>
      <p:bldP spid="101" grpId="0"/>
      <p:bldP spid="10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 flipH="1">
            <a:off x="0" y="-4580"/>
            <a:ext cx="2641600" cy="6858000"/>
          </a:xfrm>
          <a:prstGeom prst="rect">
            <a:avLst/>
          </a:prstGeom>
          <a:solidFill>
            <a:srgbClr val="E7EDF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274011" y="411789"/>
            <a:ext cx="2095200" cy="9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 dirty="0">
                <a:ln>
                  <a:noFill/>
                </a:ln>
                <a:solidFill>
                  <a:srgbClr val="046086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Deep learning involves many layers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Arial"/>
              <a:sym typeface="Arial"/>
            </a:endParaRPr>
          </a:p>
        </p:txBody>
      </p:sp>
      <p:pic>
        <p:nvPicPr>
          <p:cNvPr id="386" name="Shape 386" descr="Image result for neural network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3759201" y="1519420"/>
            <a:ext cx="70161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513221" y="6131293"/>
            <a:ext cx="913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https://www.kdnuggets.com/2017/11/deep-learning-works-quick-guide-everyone.html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37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463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-99392"/>
            <a:ext cx="8784976" cy="1424754"/>
          </a:xfrm>
        </p:spPr>
        <p:txBody>
          <a:bodyPr/>
          <a:lstStyle/>
          <a:p>
            <a:r>
              <a:rPr lang="en-US" dirty="0"/>
              <a:t>Deep Learning vs. Shallow Learning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42142"/>
              </p:ext>
            </p:extLst>
          </p:nvPr>
        </p:nvGraphicFramePr>
        <p:xfrm>
          <a:off x="1427285" y="76632"/>
          <a:ext cx="9324528" cy="6572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82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Shallow Learning (aka traditional machine learning)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548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  <a:r>
                        <a:rPr lang="en-US" baseline="0" dirty="0"/>
                        <a:t> 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 in vision, NLP, audio: each sample (image) consists of many raw features (pixel) of the same nature. No idea on how feature engineering should be performed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21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Excel in tabular data where each sample (person) consists of features of different nature (age, gender)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548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a lot of training data (aka</a:t>
                      </a:r>
                      <a:r>
                        <a:rPr lang="en-US" baseline="0" dirty="0"/>
                        <a:t> data intensive)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</a:t>
                      </a:r>
                      <a:r>
                        <a:rPr lang="en-US" baseline="0" dirty="0"/>
                        <a:t> work with “small”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548">
                <a:tc>
                  <a:txBody>
                    <a:bodyPr/>
                    <a:lstStyle/>
                    <a:p>
                      <a:r>
                        <a:rPr lang="en-US" dirty="0"/>
                        <a:t>Computational</a:t>
                      </a:r>
                      <a:r>
                        <a:rPr lang="en-US" baseline="0" dirty="0"/>
                        <a:t> effort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Compute-intensive (typically training takes hours</a:t>
                      </a:r>
                      <a:r>
                        <a:rPr lang="en-US" baseline="0" dirty="0"/>
                        <a:t> using GPUs)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Typically</a:t>
                      </a:r>
                      <a:r>
                        <a:rPr lang="en-US" baseline="0" dirty="0"/>
                        <a:t> t</a:t>
                      </a:r>
                      <a:r>
                        <a:rPr lang="en-US" dirty="0"/>
                        <a:t>raining takes seconds using standard CPUs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3548">
                <a:tc>
                  <a:txBody>
                    <a:bodyPr/>
                    <a:lstStyle/>
                    <a:p>
                      <a:r>
                        <a:rPr lang="en-US" sz="1795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Law of conservation of difficulty (or some hard work has to be done somewhere)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Beyond known domains, it requires intricate knowledge in designing network architecture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feature engineering based on prior 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3548">
                <a:tc>
                  <a:txBody>
                    <a:bodyPr/>
                    <a:lstStyle/>
                    <a:p>
                      <a:r>
                        <a:rPr lang="en-US" sz="1795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Interpretability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Considered to be black-box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</a:t>
                      </a:r>
                      <a:r>
                        <a:rPr lang="en-US" baseline="0" dirty="0"/>
                        <a:t> of the models can be explained to the decision maker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38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444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3" y="24132"/>
            <a:ext cx="10990898" cy="6583612"/>
          </a:xfrm>
          <a:prstGeom prst="rect">
            <a:avLst/>
          </a:prstGeom>
        </p:spPr>
      </p:pic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39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5200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deep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07"/>
          <a:stretch/>
        </p:blipFill>
        <p:spPr bwMode="auto">
          <a:xfrm>
            <a:off x="443230" y="565404"/>
            <a:ext cx="11509314" cy="256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eep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42"/>
          <a:stretch/>
        </p:blipFill>
        <p:spPr bwMode="auto">
          <a:xfrm>
            <a:off x="334993" y="3333750"/>
            <a:ext cx="11509314" cy="301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943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ANN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912006" cy="4351338"/>
          </a:xfrm>
        </p:spPr>
        <p:txBody>
          <a:bodyPr>
            <a:normAutofit fontScale="70000" lnSpcReduction="20000"/>
          </a:bodyPr>
          <a:lstStyle/>
          <a:p>
            <a:endParaRPr lang="he-IL" dirty="0"/>
          </a:p>
          <a:p>
            <a:r>
              <a:rPr lang="en-US" dirty="0"/>
              <a:t>Input and target attributes can be discrete or real-valued (</a:t>
            </a:r>
            <a:r>
              <a:rPr lang="en-US" b="1" dirty="0"/>
              <a:t>have to be </a:t>
            </a:r>
            <a:r>
              <a:rPr lang="en-US" dirty="0"/>
              <a:t>numeric)</a:t>
            </a:r>
          </a:p>
          <a:p>
            <a:r>
              <a:rPr lang="en-US" dirty="0"/>
              <a:t>Output may include more than one target attribute (“a vector of attributes”)</a:t>
            </a:r>
          </a:p>
          <a:p>
            <a:r>
              <a:rPr lang="en-US" dirty="0"/>
              <a:t>The training data is abundant</a:t>
            </a:r>
          </a:p>
          <a:p>
            <a:r>
              <a:rPr lang="en-US" dirty="0"/>
              <a:t>The training data may contain errors</a:t>
            </a:r>
          </a:p>
          <a:p>
            <a:r>
              <a:rPr lang="en-US" dirty="0"/>
              <a:t>Each target attribute is a smooth, continuous function of input attributes (otherwise, use…)</a:t>
            </a:r>
          </a:p>
          <a:p>
            <a:r>
              <a:rPr lang="en-US" dirty="0"/>
              <a:t>Form of target function is unknown</a:t>
            </a:r>
          </a:p>
          <a:p>
            <a:r>
              <a:rPr lang="en-US" dirty="0"/>
              <a:t>Long training times are acceptable</a:t>
            </a:r>
          </a:p>
          <a:p>
            <a:r>
              <a:rPr lang="en-US" dirty="0"/>
              <a:t>Human readability of results is unimportant</a:t>
            </a:r>
          </a:p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63157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y be an image of 1 person and text that says 'Me Deep Simple learning problem'">
            <a:extLst>
              <a:ext uri="{FF2B5EF4-FFF2-40B4-BE49-F238E27FC236}">
                <a16:creationId xmlns:a16="http://schemas.microsoft.com/office/drawing/2014/main" id="{36ADE4B5-EF6B-4307-81D9-EF7A9439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93" y="365125"/>
            <a:ext cx="6655244" cy="63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417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sites.davidson.edu/dig101/wp-content/uploads/2013/10/stock-vector-artificial-intelligence-cpu-inside-human-brain-eps-cmyk-1115184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9"/>
          <a:stretch/>
        </p:blipFill>
        <p:spPr bwMode="auto">
          <a:xfrm>
            <a:off x="85113" y="4423227"/>
            <a:ext cx="1824098" cy="18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97" y="286603"/>
            <a:ext cx="10346383" cy="1450757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476251" y="2349590"/>
            <a:ext cx="1123901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מודל חישובי המאפשר לבצע הדמיה של תהליכים המתרחשים במוח</a:t>
            </a:r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/>
            </a:r>
            <a:b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endParaRPr lang="he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רשת המכילה בדרך כלל מספר רב של יחידות קלט ופלט המקושרות זו לזו</a:t>
            </a:r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/>
            </a:r>
            <a:b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צורת הקישור בין היחידות מדמה את אופן חיבור הנוירונים במוח</a:t>
            </a:r>
            <a:endParaRPr lang="en-US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u="sng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4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926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587063" y="2076321"/>
            <a:ext cx="100020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רשת נוירונים מורכבת מ: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הנוירון – יחידת עיבוד המידע של הרשת</a:t>
            </a:r>
            <a:endParaRPr lang="en-US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מבנה – קבוצת נוירונים וקישורים בינהם (לכל קישור יש משקל)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אלגוריתם למידה – שינוי המשקולות כדי לפתור משימת למידה ע"י סט אימון</a:t>
            </a:r>
            <a:endParaRPr lang="en-US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endParaRPr lang="he-IL" sz="2400" u="sng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endParaRPr lang="en-US" sz="24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898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393" y="2068125"/>
            <a:ext cx="5489187" cy="29036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14517" y="2016892"/>
            <a:ext cx="975360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3200" u="sng" dirty="0">
                <a:latin typeface="Narkisim" panose="020E0502050101010101" pitchFamily="34" charset="-79"/>
                <a:cs typeface="Narkisim" panose="020E0502050101010101" pitchFamily="34" charset="-79"/>
              </a:rPr>
              <a:t>הנוירון</a:t>
            </a: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 - יחידת עיבוד המידע של הרשת</a:t>
            </a:r>
            <a:endParaRPr lang="he-IL" sz="3200" u="sng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>
              <a:lnSpc>
                <a:spcPct val="150000"/>
              </a:lnSpc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משקולות: משפיעות על איכות הרשת, </a:t>
            </a:r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/>
            </a:r>
            <a:b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 	      בדר"כ מאותחלות רנדומלית</a:t>
            </a:r>
          </a:p>
          <a:p>
            <a:pPr algn="r" rtl="1">
              <a:lnSpc>
                <a:spcPct val="150000"/>
              </a:lnSpc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הטיה: קלט קבוע עם משקולת מסויימת</a:t>
            </a:r>
          </a:p>
          <a:p>
            <a:pPr algn="r" rtl="1">
              <a:lnSpc>
                <a:spcPct val="150000"/>
              </a:lnSpc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פונקציית סכום: חישוב סכום משקל הקלט</a:t>
            </a:r>
          </a:p>
          <a:p>
            <a:pPr algn="r" rtl="1">
              <a:lnSpc>
                <a:spcPct val="150000"/>
              </a:lnSpc>
            </a:pP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פונקציית אקטיבציה: להגבלת גודל הטווח של הפלט</a:t>
            </a:r>
            <a:endParaRPr lang="en-US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3149630" y="4550000"/>
            <a:ext cx="2987651" cy="1402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lum bright="20000"/>
          </a:blip>
          <a:stretch>
            <a:fillRect/>
          </a:stretch>
        </p:blipFill>
        <p:spPr>
          <a:xfrm>
            <a:off x="1771672" y="5650938"/>
            <a:ext cx="2871783" cy="815265"/>
          </a:xfrm>
          <a:prstGeom prst="rect">
            <a:avLst/>
          </a:prstGeom>
        </p:spPr>
      </p:pic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91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755503-3C21-4832-944E-C03B539CF5F1}"/>
              </a:ext>
            </a:extLst>
          </p:cNvPr>
          <p:cNvSpPr/>
          <p:nvPr/>
        </p:nvSpPr>
        <p:spPr>
          <a:xfrm>
            <a:off x="766618" y="4880214"/>
            <a:ext cx="3214564" cy="1830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/>
          <p:cNvSpPr/>
          <p:nvPr/>
        </p:nvSpPr>
        <p:spPr>
          <a:xfrm>
            <a:off x="3898149" y="1744610"/>
            <a:ext cx="76197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1"/>
            <a:endParaRPr lang="en-US" sz="24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r>
              <a:rPr lang="he-IL" sz="3200" u="sng" dirty="0">
                <a:latin typeface="Narkisim" panose="020E0502050101010101" pitchFamily="34" charset="-79"/>
                <a:cs typeface="Narkisim" panose="020E0502050101010101" pitchFamily="34" charset="-79"/>
              </a:rPr>
              <a:t>מבנה רשת הנוירונים</a:t>
            </a:r>
            <a:endParaRPr lang="he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קיימים 3 סוגי מבני רשתות:</a:t>
            </a:r>
          </a:p>
          <a:p>
            <a:pPr algn="r" rtl="1"/>
            <a:endParaRPr lang="he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>single-layer feed-forward</a:t>
            </a:r>
            <a:endParaRPr lang="he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>multi-layer feed-forward</a:t>
            </a:r>
            <a:endParaRPr lang="he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3200" dirty="0">
                <a:latin typeface="Narkisim" panose="020E0502050101010101" pitchFamily="34" charset="-79"/>
                <a:cs typeface="Narkisim" panose="020E0502050101010101" pitchFamily="34" charset="-79"/>
              </a:rPr>
              <a:t>recurrent</a:t>
            </a:r>
            <a:endParaRPr lang="he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1248189" y="1745747"/>
            <a:ext cx="1628093" cy="1522507"/>
            <a:chOff x="2688" y="2352"/>
            <a:chExt cx="1584" cy="1488"/>
          </a:xfrm>
        </p:grpSpPr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2688" y="2352"/>
              <a:ext cx="1056" cy="1488"/>
              <a:chOff x="2688" y="2352"/>
              <a:chExt cx="1056" cy="1488"/>
            </a:xfrm>
          </p:grpSpPr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2832" y="2496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V="1">
                <a:off x="2832" y="2496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7" name="Group 10"/>
              <p:cNvGrpSpPr>
                <a:grpSpLocks/>
              </p:cNvGrpSpPr>
              <p:nvPr/>
            </p:nvGrpSpPr>
            <p:grpSpPr bwMode="auto">
              <a:xfrm>
                <a:off x="2688" y="2352"/>
                <a:ext cx="1056" cy="1488"/>
                <a:chOff x="2688" y="2352"/>
                <a:chExt cx="1056" cy="1488"/>
              </a:xfrm>
            </p:grpSpPr>
            <p:sp>
              <p:nvSpPr>
                <p:cNvPr id="18" name="Oval 11"/>
                <p:cNvSpPr>
                  <a:spLocks noChangeArrowheads="1"/>
                </p:cNvSpPr>
                <p:nvPr/>
              </p:nvSpPr>
              <p:spPr bwMode="auto">
                <a:xfrm>
                  <a:off x="3504" y="2352"/>
                  <a:ext cx="240" cy="240"/>
                </a:xfrm>
                <a:prstGeom prst="ellipse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Oval 12"/>
                <p:cNvSpPr>
                  <a:spLocks noChangeArrowheads="1"/>
                </p:cNvSpPr>
                <p:nvPr/>
              </p:nvSpPr>
              <p:spPr bwMode="auto">
                <a:xfrm>
                  <a:off x="3504" y="2736"/>
                  <a:ext cx="240" cy="240"/>
                </a:xfrm>
                <a:prstGeom prst="ellipse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Oval 13"/>
                <p:cNvSpPr>
                  <a:spLocks noChangeArrowheads="1"/>
                </p:cNvSpPr>
                <p:nvPr/>
              </p:nvSpPr>
              <p:spPr bwMode="auto">
                <a:xfrm>
                  <a:off x="3504" y="3168"/>
                  <a:ext cx="240" cy="240"/>
                </a:xfrm>
                <a:prstGeom prst="ellipse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Oval 14"/>
                <p:cNvSpPr>
                  <a:spLocks noChangeArrowheads="1"/>
                </p:cNvSpPr>
                <p:nvPr/>
              </p:nvSpPr>
              <p:spPr bwMode="auto">
                <a:xfrm>
                  <a:off x="3504" y="3600"/>
                  <a:ext cx="240" cy="240"/>
                </a:xfrm>
                <a:prstGeom prst="ellipse">
                  <a:avLst/>
                </a:prstGeom>
                <a:solidFill>
                  <a:srgbClr val="00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Rectangle 15"/>
                <p:cNvSpPr>
                  <a:spLocks noChangeArrowheads="1"/>
                </p:cNvSpPr>
                <p:nvPr/>
              </p:nvSpPr>
              <p:spPr bwMode="auto">
                <a:xfrm>
                  <a:off x="2688" y="2688"/>
                  <a:ext cx="144" cy="144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Rectangle 16"/>
                <p:cNvSpPr>
                  <a:spLocks noChangeArrowheads="1"/>
                </p:cNvSpPr>
                <p:nvPr/>
              </p:nvSpPr>
              <p:spPr bwMode="auto">
                <a:xfrm>
                  <a:off x="2688" y="3024"/>
                  <a:ext cx="144" cy="144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Rectangle 17"/>
                <p:cNvSpPr>
                  <a:spLocks noChangeArrowheads="1"/>
                </p:cNvSpPr>
                <p:nvPr/>
              </p:nvSpPr>
              <p:spPr bwMode="auto">
                <a:xfrm>
                  <a:off x="2688" y="3408"/>
                  <a:ext cx="144" cy="144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8"/>
                <p:cNvSpPr>
                  <a:spLocks noChangeShapeType="1"/>
                </p:cNvSpPr>
                <p:nvPr/>
              </p:nvSpPr>
              <p:spPr bwMode="auto">
                <a:xfrm>
                  <a:off x="2832" y="2736"/>
                  <a:ext cx="672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9"/>
                <p:cNvSpPr>
                  <a:spLocks noChangeShapeType="1"/>
                </p:cNvSpPr>
                <p:nvPr/>
              </p:nvSpPr>
              <p:spPr bwMode="auto">
                <a:xfrm>
                  <a:off x="2832" y="2736"/>
                  <a:ext cx="672" cy="52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20"/>
                <p:cNvSpPr>
                  <a:spLocks noChangeShapeType="1"/>
                </p:cNvSpPr>
                <p:nvPr/>
              </p:nvSpPr>
              <p:spPr bwMode="auto">
                <a:xfrm>
                  <a:off x="2832" y="2736"/>
                  <a:ext cx="672" cy="9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2832" y="2832"/>
                  <a:ext cx="67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22"/>
                <p:cNvSpPr>
                  <a:spLocks noChangeShapeType="1"/>
                </p:cNvSpPr>
                <p:nvPr/>
              </p:nvSpPr>
              <p:spPr bwMode="auto">
                <a:xfrm>
                  <a:off x="2832" y="3072"/>
                  <a:ext cx="672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23"/>
                <p:cNvSpPr>
                  <a:spLocks noChangeShapeType="1"/>
                </p:cNvSpPr>
                <p:nvPr/>
              </p:nvSpPr>
              <p:spPr bwMode="auto">
                <a:xfrm>
                  <a:off x="2832" y="3072"/>
                  <a:ext cx="672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832" y="2496"/>
                  <a:ext cx="672" cy="9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832" y="2880"/>
                  <a:ext cx="672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832" y="3312"/>
                  <a:ext cx="672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27"/>
                <p:cNvSpPr>
                  <a:spLocks noChangeShapeType="1"/>
                </p:cNvSpPr>
                <p:nvPr/>
              </p:nvSpPr>
              <p:spPr bwMode="auto">
                <a:xfrm>
                  <a:off x="2832" y="3456"/>
                  <a:ext cx="67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" name="Line 28"/>
            <p:cNvSpPr>
              <a:spLocks noChangeShapeType="1"/>
            </p:cNvSpPr>
            <p:nvPr/>
          </p:nvSpPr>
          <p:spPr bwMode="auto">
            <a:xfrm flipV="1">
              <a:off x="3744" y="244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3744" y="288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30"/>
            <p:cNvSpPr>
              <a:spLocks noChangeShapeType="1"/>
            </p:cNvSpPr>
            <p:nvPr/>
          </p:nvSpPr>
          <p:spPr bwMode="auto">
            <a:xfrm flipV="1">
              <a:off x="3744" y="331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31"/>
            <p:cNvSpPr>
              <a:spLocks noChangeShapeType="1"/>
            </p:cNvSpPr>
            <p:nvPr/>
          </p:nvSpPr>
          <p:spPr bwMode="auto">
            <a:xfrm flipV="1">
              <a:off x="3744" y="374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" name="Group 7"/>
          <p:cNvGrpSpPr>
            <a:grpSpLocks/>
          </p:cNvGrpSpPr>
          <p:nvPr/>
        </p:nvGrpSpPr>
        <p:grpSpPr bwMode="auto">
          <a:xfrm>
            <a:off x="1288936" y="3337411"/>
            <a:ext cx="2315156" cy="1542803"/>
            <a:chOff x="2256" y="1680"/>
            <a:chExt cx="2352" cy="1488"/>
          </a:xfrm>
        </p:grpSpPr>
        <p:grpSp>
          <p:nvGrpSpPr>
            <p:cNvPr id="36" name="Group 8"/>
            <p:cNvGrpSpPr>
              <a:grpSpLocks/>
            </p:cNvGrpSpPr>
            <p:nvPr/>
          </p:nvGrpSpPr>
          <p:grpSpPr bwMode="auto">
            <a:xfrm>
              <a:off x="2256" y="1680"/>
              <a:ext cx="1824" cy="1488"/>
              <a:chOff x="2256" y="1680"/>
              <a:chExt cx="1824" cy="1488"/>
            </a:xfrm>
          </p:grpSpPr>
          <p:sp>
            <p:nvSpPr>
              <p:cNvPr id="39" name="Oval 9"/>
              <p:cNvSpPr>
                <a:spLocks noChangeArrowheads="1"/>
              </p:cNvSpPr>
              <p:nvPr/>
            </p:nvSpPr>
            <p:spPr bwMode="auto">
              <a:xfrm>
                <a:off x="3072" y="1680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10"/>
              <p:cNvSpPr>
                <a:spLocks noChangeArrowheads="1"/>
              </p:cNvSpPr>
              <p:nvPr/>
            </p:nvSpPr>
            <p:spPr bwMode="auto">
              <a:xfrm>
                <a:off x="3072" y="2064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11"/>
              <p:cNvSpPr>
                <a:spLocks noChangeArrowheads="1"/>
              </p:cNvSpPr>
              <p:nvPr/>
            </p:nvSpPr>
            <p:spPr bwMode="auto">
              <a:xfrm>
                <a:off x="3072" y="2496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12"/>
              <p:cNvSpPr>
                <a:spLocks noChangeArrowheads="1"/>
              </p:cNvSpPr>
              <p:nvPr/>
            </p:nvSpPr>
            <p:spPr bwMode="auto">
              <a:xfrm>
                <a:off x="3072" y="2928"/>
                <a:ext cx="240" cy="240"/>
              </a:xfrm>
              <a:prstGeom prst="ellipse">
                <a:avLst/>
              </a:prstGeom>
              <a:solidFill>
                <a:srgbClr val="99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2256" y="2016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14"/>
              <p:cNvSpPr>
                <a:spLocks noChangeArrowheads="1"/>
              </p:cNvSpPr>
              <p:nvPr/>
            </p:nvSpPr>
            <p:spPr bwMode="auto">
              <a:xfrm>
                <a:off x="2256" y="2352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Rectangle 15"/>
              <p:cNvSpPr>
                <a:spLocks noChangeArrowheads="1"/>
              </p:cNvSpPr>
              <p:nvPr/>
            </p:nvSpPr>
            <p:spPr bwMode="auto">
              <a:xfrm>
                <a:off x="2256" y="2736"/>
                <a:ext cx="144" cy="144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16"/>
              <p:cNvSpPr>
                <a:spLocks noChangeShapeType="1"/>
              </p:cNvSpPr>
              <p:nvPr/>
            </p:nvSpPr>
            <p:spPr bwMode="auto">
              <a:xfrm flipV="1">
                <a:off x="2400" y="1824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2400" y="2064"/>
                <a:ext cx="67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>
                <a:off x="2400" y="2064"/>
                <a:ext cx="672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9"/>
              <p:cNvSpPr>
                <a:spLocks noChangeShapeType="1"/>
              </p:cNvSpPr>
              <p:nvPr/>
            </p:nvSpPr>
            <p:spPr bwMode="auto">
              <a:xfrm>
                <a:off x="2400" y="2064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Line 20"/>
              <p:cNvSpPr>
                <a:spLocks noChangeShapeType="1"/>
              </p:cNvSpPr>
              <p:nvPr/>
            </p:nvSpPr>
            <p:spPr bwMode="auto">
              <a:xfrm flipV="1">
                <a:off x="2400" y="1824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21"/>
              <p:cNvSpPr>
                <a:spLocks noChangeShapeType="1"/>
              </p:cNvSpPr>
              <p:nvPr/>
            </p:nvSpPr>
            <p:spPr bwMode="auto">
              <a:xfrm>
                <a:off x="2400" y="2400"/>
                <a:ext cx="67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22"/>
              <p:cNvSpPr>
                <a:spLocks noChangeShapeType="1"/>
              </p:cNvSpPr>
              <p:nvPr/>
            </p:nvSpPr>
            <p:spPr bwMode="auto">
              <a:xfrm flipV="1">
                <a:off x="2400" y="2208"/>
                <a:ext cx="672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23"/>
              <p:cNvSpPr>
                <a:spLocks noChangeShapeType="1"/>
              </p:cNvSpPr>
              <p:nvPr/>
            </p:nvSpPr>
            <p:spPr bwMode="auto">
              <a:xfrm flipV="1">
                <a:off x="2400" y="2640"/>
                <a:ext cx="67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24"/>
              <p:cNvSpPr>
                <a:spLocks noChangeShapeType="1"/>
              </p:cNvSpPr>
              <p:nvPr/>
            </p:nvSpPr>
            <p:spPr bwMode="auto">
              <a:xfrm>
                <a:off x="2400" y="2784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25"/>
              <p:cNvSpPr>
                <a:spLocks noChangeShapeType="1"/>
              </p:cNvSpPr>
              <p:nvPr/>
            </p:nvSpPr>
            <p:spPr bwMode="auto">
              <a:xfrm flipV="1">
                <a:off x="2400" y="2160"/>
                <a:ext cx="672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26"/>
              <p:cNvSpPr>
                <a:spLocks noChangeShapeType="1"/>
              </p:cNvSpPr>
              <p:nvPr/>
            </p:nvSpPr>
            <p:spPr bwMode="auto">
              <a:xfrm>
                <a:off x="2400" y="2400"/>
                <a:ext cx="672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Line 27"/>
              <p:cNvSpPr>
                <a:spLocks noChangeShapeType="1"/>
              </p:cNvSpPr>
              <p:nvPr/>
            </p:nvSpPr>
            <p:spPr bwMode="auto">
              <a:xfrm flipV="1">
                <a:off x="2400" y="1824"/>
                <a:ext cx="672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28"/>
              <p:cNvSpPr>
                <a:spLocks noChangeArrowheads="1"/>
              </p:cNvSpPr>
              <p:nvPr/>
            </p:nvSpPr>
            <p:spPr bwMode="auto">
              <a:xfrm>
                <a:off x="3840" y="2592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9"/>
              <p:cNvSpPr>
                <a:spLocks noChangeArrowheads="1"/>
              </p:cNvSpPr>
              <p:nvPr/>
            </p:nvSpPr>
            <p:spPr bwMode="auto">
              <a:xfrm>
                <a:off x="3840" y="2016"/>
                <a:ext cx="240" cy="24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30"/>
              <p:cNvSpPr>
                <a:spLocks noChangeShapeType="1"/>
              </p:cNvSpPr>
              <p:nvPr/>
            </p:nvSpPr>
            <p:spPr bwMode="auto">
              <a:xfrm>
                <a:off x="3312" y="1824"/>
                <a:ext cx="52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31"/>
              <p:cNvSpPr>
                <a:spLocks noChangeShapeType="1"/>
              </p:cNvSpPr>
              <p:nvPr/>
            </p:nvSpPr>
            <p:spPr bwMode="auto">
              <a:xfrm>
                <a:off x="3312" y="1824"/>
                <a:ext cx="528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32"/>
              <p:cNvSpPr>
                <a:spLocks noChangeShapeType="1"/>
              </p:cNvSpPr>
              <p:nvPr/>
            </p:nvSpPr>
            <p:spPr bwMode="auto">
              <a:xfrm flipV="1">
                <a:off x="3312" y="2112"/>
                <a:ext cx="52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33"/>
              <p:cNvSpPr>
                <a:spLocks noChangeShapeType="1"/>
              </p:cNvSpPr>
              <p:nvPr/>
            </p:nvSpPr>
            <p:spPr bwMode="auto">
              <a:xfrm>
                <a:off x="3312" y="2160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Line 34"/>
              <p:cNvSpPr>
                <a:spLocks noChangeShapeType="1"/>
              </p:cNvSpPr>
              <p:nvPr/>
            </p:nvSpPr>
            <p:spPr bwMode="auto">
              <a:xfrm flipV="1">
                <a:off x="3312" y="2112"/>
                <a:ext cx="52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Line 35"/>
              <p:cNvSpPr>
                <a:spLocks noChangeShapeType="1"/>
              </p:cNvSpPr>
              <p:nvPr/>
            </p:nvSpPr>
            <p:spPr bwMode="auto">
              <a:xfrm>
                <a:off x="3312" y="2592"/>
                <a:ext cx="52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36"/>
              <p:cNvSpPr>
                <a:spLocks noChangeShapeType="1"/>
              </p:cNvSpPr>
              <p:nvPr/>
            </p:nvSpPr>
            <p:spPr bwMode="auto">
              <a:xfrm flipV="1">
                <a:off x="3312" y="2112"/>
                <a:ext cx="528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Line 37"/>
              <p:cNvSpPr>
                <a:spLocks noChangeShapeType="1"/>
              </p:cNvSpPr>
              <p:nvPr/>
            </p:nvSpPr>
            <p:spPr bwMode="auto">
              <a:xfrm flipV="1">
                <a:off x="3312" y="2688"/>
                <a:ext cx="528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 flipV="1">
              <a:off x="4080" y="211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 flipV="1">
              <a:off x="4080" y="2736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" name="Group 5"/>
          <p:cNvGrpSpPr>
            <a:grpSpLocks/>
          </p:cNvGrpSpPr>
          <p:nvPr/>
        </p:nvGrpSpPr>
        <p:grpSpPr bwMode="auto">
          <a:xfrm>
            <a:off x="1110191" y="5194283"/>
            <a:ext cx="2870991" cy="1349514"/>
            <a:chOff x="1104" y="1632"/>
            <a:chExt cx="4080" cy="2160"/>
          </a:xfrm>
        </p:grpSpPr>
        <p:sp>
          <p:nvSpPr>
            <p:cNvPr id="69" name="Oval 6"/>
            <p:cNvSpPr>
              <a:spLocks noChangeArrowheads="1"/>
            </p:cNvSpPr>
            <p:nvPr/>
          </p:nvSpPr>
          <p:spPr bwMode="auto">
            <a:xfrm>
              <a:off x="3744" y="3120"/>
              <a:ext cx="240" cy="240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7"/>
            <p:cNvSpPr>
              <a:spLocks noChangeArrowheads="1"/>
            </p:cNvSpPr>
            <p:nvPr/>
          </p:nvSpPr>
          <p:spPr bwMode="auto">
            <a:xfrm>
              <a:off x="3744" y="1632"/>
              <a:ext cx="240" cy="240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Oval 8"/>
            <p:cNvSpPr>
              <a:spLocks noChangeArrowheads="1"/>
            </p:cNvSpPr>
            <p:nvPr/>
          </p:nvSpPr>
          <p:spPr bwMode="auto">
            <a:xfrm>
              <a:off x="3744" y="2352"/>
              <a:ext cx="240" cy="240"/>
            </a:xfrm>
            <a:prstGeom prst="ellipse">
              <a:avLst/>
            </a:prstGeom>
            <a:solidFill>
              <a:srgbClr val="99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Rectangle 9"/>
            <p:cNvSpPr>
              <a:spLocks noChangeArrowheads="1"/>
            </p:cNvSpPr>
            <p:nvPr/>
          </p:nvSpPr>
          <p:spPr bwMode="auto">
            <a:xfrm>
              <a:off x="2544" y="3648"/>
              <a:ext cx="144" cy="14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2544" y="1680"/>
              <a:ext cx="144" cy="14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Rectangle 11"/>
            <p:cNvSpPr>
              <a:spLocks noChangeArrowheads="1"/>
            </p:cNvSpPr>
            <p:nvPr/>
          </p:nvSpPr>
          <p:spPr bwMode="auto">
            <a:xfrm>
              <a:off x="2544" y="2400"/>
              <a:ext cx="144" cy="14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12"/>
            <p:cNvSpPr>
              <a:spLocks noChangeArrowheads="1"/>
            </p:cNvSpPr>
            <p:nvPr/>
          </p:nvSpPr>
          <p:spPr bwMode="auto">
            <a:xfrm>
              <a:off x="2544" y="3168"/>
              <a:ext cx="144" cy="144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Text Box 13"/>
            <p:cNvSpPr txBox="1">
              <a:spLocks noChangeArrowheads="1"/>
            </p:cNvSpPr>
            <p:nvPr/>
          </p:nvSpPr>
          <p:spPr bwMode="auto">
            <a:xfrm>
              <a:off x="1104" y="1632"/>
              <a:ext cx="297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i="1">
                  <a:solidFill>
                    <a:srgbClr val="0000FF"/>
                  </a:solidFill>
                  <a:latin typeface="Arial" charset="0"/>
                </a:rPr>
                <a:t>z</a:t>
              </a:r>
              <a:r>
                <a:rPr lang="en-US" sz="2000" i="1" baseline="30000">
                  <a:solidFill>
                    <a:srgbClr val="0000FF"/>
                  </a:solidFill>
                  <a:latin typeface="Arial" charset="0"/>
                </a:rPr>
                <a:t>-1</a:t>
              </a:r>
              <a:endParaRPr lang="en-US" sz="2000" b="1" i="1" baseline="3000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77" name="Text Box 14"/>
            <p:cNvSpPr txBox="1">
              <a:spLocks noChangeArrowheads="1"/>
            </p:cNvSpPr>
            <p:nvPr/>
          </p:nvSpPr>
          <p:spPr bwMode="auto">
            <a:xfrm>
              <a:off x="1104" y="2352"/>
              <a:ext cx="297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i="1">
                  <a:solidFill>
                    <a:srgbClr val="0000FF"/>
                  </a:solidFill>
                  <a:latin typeface="Arial" charset="0"/>
                </a:rPr>
                <a:t>z</a:t>
              </a:r>
              <a:r>
                <a:rPr lang="en-US" sz="2000" i="1" baseline="30000">
                  <a:solidFill>
                    <a:srgbClr val="0000FF"/>
                  </a:solidFill>
                  <a:latin typeface="Arial" charset="0"/>
                </a:rPr>
                <a:t>-1</a:t>
              </a:r>
              <a:endParaRPr lang="en-US" sz="2000" b="1" i="1" baseline="3000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78" name="Text Box 15"/>
            <p:cNvSpPr txBox="1">
              <a:spLocks noChangeArrowheads="1"/>
            </p:cNvSpPr>
            <p:nvPr/>
          </p:nvSpPr>
          <p:spPr bwMode="auto">
            <a:xfrm>
              <a:off x="1104" y="3120"/>
              <a:ext cx="297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i="1">
                  <a:solidFill>
                    <a:srgbClr val="0000FF"/>
                  </a:solidFill>
                  <a:latin typeface="Arial" charset="0"/>
                </a:rPr>
                <a:t>z</a:t>
              </a:r>
              <a:r>
                <a:rPr lang="en-US" sz="2000" i="1" baseline="30000">
                  <a:solidFill>
                    <a:srgbClr val="0000FF"/>
                  </a:solidFill>
                  <a:latin typeface="Arial" charset="0"/>
                </a:rPr>
                <a:t>-1</a:t>
              </a:r>
              <a:endParaRPr lang="en-US" sz="2000" b="1" i="1" baseline="30000">
                <a:solidFill>
                  <a:srgbClr val="0000FF"/>
                </a:solidFill>
                <a:latin typeface="Arial" charset="0"/>
              </a:endParaRPr>
            </a:p>
          </p:txBody>
        </p:sp>
        <p:cxnSp>
          <p:nvCxnSpPr>
            <p:cNvPr id="79" name="AutoShape 16"/>
            <p:cNvCxnSpPr>
              <a:cxnSpLocks noChangeShapeType="1"/>
              <a:stCxn id="71" idx="6"/>
              <a:endCxn id="77" idx="1"/>
            </p:cNvCxnSpPr>
            <p:nvPr/>
          </p:nvCxnSpPr>
          <p:spPr bwMode="auto">
            <a:xfrm flipH="1">
              <a:off x="1104" y="2472"/>
              <a:ext cx="2880" cy="9"/>
            </a:xfrm>
            <a:prstGeom prst="bentConnector5">
              <a:avLst>
                <a:gd name="adj1" fmla="val -15662"/>
                <a:gd name="adj2" fmla="val -13611116"/>
                <a:gd name="adj3" fmla="val 11222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0" name="AutoShape 17"/>
            <p:cNvCxnSpPr>
              <a:cxnSpLocks noChangeShapeType="1"/>
              <a:stCxn id="70" idx="6"/>
              <a:endCxn id="76" idx="1"/>
            </p:cNvCxnSpPr>
            <p:nvPr/>
          </p:nvCxnSpPr>
          <p:spPr bwMode="auto">
            <a:xfrm flipH="1">
              <a:off x="1104" y="1752"/>
              <a:ext cx="2880" cy="9"/>
            </a:xfrm>
            <a:prstGeom prst="bentConnector5">
              <a:avLst>
                <a:gd name="adj1" fmla="val -5000"/>
                <a:gd name="adj2" fmla="val -3488894"/>
                <a:gd name="adj3" fmla="val 10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1" name="AutoShape 18"/>
            <p:cNvCxnSpPr>
              <a:cxnSpLocks noChangeShapeType="1"/>
              <a:stCxn id="73" idx="3"/>
              <a:endCxn id="70" idx="2"/>
            </p:cNvCxnSpPr>
            <p:nvPr/>
          </p:nvCxnSpPr>
          <p:spPr bwMode="auto">
            <a:xfrm>
              <a:off x="2688" y="1752"/>
              <a:ext cx="10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2" name="AutoShape 19"/>
            <p:cNvCxnSpPr>
              <a:cxnSpLocks noChangeShapeType="1"/>
              <a:stCxn id="74" idx="3"/>
              <a:endCxn id="71" idx="2"/>
            </p:cNvCxnSpPr>
            <p:nvPr/>
          </p:nvCxnSpPr>
          <p:spPr bwMode="auto">
            <a:xfrm>
              <a:off x="2688" y="2472"/>
              <a:ext cx="10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20"/>
            <p:cNvCxnSpPr>
              <a:cxnSpLocks noChangeShapeType="1"/>
              <a:stCxn id="75" idx="3"/>
              <a:endCxn id="69" idx="2"/>
            </p:cNvCxnSpPr>
            <p:nvPr/>
          </p:nvCxnSpPr>
          <p:spPr bwMode="auto">
            <a:xfrm>
              <a:off x="2688" y="3240"/>
              <a:ext cx="105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4" name="AutoShape 21"/>
            <p:cNvCxnSpPr>
              <a:cxnSpLocks noChangeShapeType="1"/>
              <a:stCxn id="72" idx="3"/>
              <a:endCxn id="69" idx="3"/>
            </p:cNvCxnSpPr>
            <p:nvPr/>
          </p:nvCxnSpPr>
          <p:spPr bwMode="auto">
            <a:xfrm flipV="1">
              <a:off x="2688" y="3325"/>
              <a:ext cx="1091" cy="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5" name="AutoShape 22"/>
            <p:cNvCxnSpPr>
              <a:cxnSpLocks noChangeShapeType="1"/>
              <a:stCxn id="72" idx="3"/>
              <a:endCxn id="71" idx="4"/>
            </p:cNvCxnSpPr>
            <p:nvPr/>
          </p:nvCxnSpPr>
          <p:spPr bwMode="auto">
            <a:xfrm flipV="1">
              <a:off x="2688" y="2592"/>
              <a:ext cx="1176" cy="11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6" name="AutoShape 23"/>
            <p:cNvCxnSpPr>
              <a:cxnSpLocks noChangeShapeType="1"/>
              <a:stCxn id="72" idx="3"/>
              <a:endCxn id="70" idx="4"/>
            </p:cNvCxnSpPr>
            <p:nvPr/>
          </p:nvCxnSpPr>
          <p:spPr bwMode="auto">
            <a:xfrm flipV="1">
              <a:off x="2688" y="1872"/>
              <a:ext cx="1176" cy="18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7" name="AutoShape 24"/>
            <p:cNvCxnSpPr>
              <a:cxnSpLocks noChangeShapeType="1"/>
              <a:stCxn id="75" idx="3"/>
              <a:endCxn id="71" idx="3"/>
            </p:cNvCxnSpPr>
            <p:nvPr/>
          </p:nvCxnSpPr>
          <p:spPr bwMode="auto">
            <a:xfrm flipV="1">
              <a:off x="2688" y="2557"/>
              <a:ext cx="1091" cy="6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25"/>
            <p:cNvCxnSpPr>
              <a:cxnSpLocks noChangeShapeType="1"/>
              <a:stCxn id="75" idx="3"/>
              <a:endCxn id="70" idx="3"/>
            </p:cNvCxnSpPr>
            <p:nvPr/>
          </p:nvCxnSpPr>
          <p:spPr bwMode="auto">
            <a:xfrm flipV="1">
              <a:off x="2688" y="1837"/>
              <a:ext cx="1091" cy="14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9" name="AutoShape 26"/>
            <p:cNvCxnSpPr>
              <a:cxnSpLocks noChangeShapeType="1"/>
              <a:stCxn id="74" idx="3"/>
              <a:endCxn id="69" idx="1"/>
            </p:cNvCxnSpPr>
            <p:nvPr/>
          </p:nvCxnSpPr>
          <p:spPr bwMode="auto">
            <a:xfrm>
              <a:off x="2688" y="2472"/>
              <a:ext cx="1091" cy="6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AutoShape 27"/>
            <p:cNvCxnSpPr>
              <a:cxnSpLocks noChangeShapeType="1"/>
              <a:stCxn id="74" idx="3"/>
              <a:endCxn id="70" idx="3"/>
            </p:cNvCxnSpPr>
            <p:nvPr/>
          </p:nvCxnSpPr>
          <p:spPr bwMode="auto">
            <a:xfrm flipV="1">
              <a:off x="2688" y="1837"/>
              <a:ext cx="1091" cy="6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1" name="AutoShape 28"/>
            <p:cNvCxnSpPr>
              <a:cxnSpLocks noChangeShapeType="1"/>
              <a:stCxn id="73" idx="3"/>
              <a:endCxn id="71" idx="1"/>
            </p:cNvCxnSpPr>
            <p:nvPr/>
          </p:nvCxnSpPr>
          <p:spPr bwMode="auto">
            <a:xfrm>
              <a:off x="2688" y="1752"/>
              <a:ext cx="1091" cy="6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2" name="AutoShape 29"/>
            <p:cNvCxnSpPr>
              <a:cxnSpLocks noChangeShapeType="1"/>
              <a:stCxn id="73" idx="3"/>
              <a:endCxn id="69" idx="0"/>
            </p:cNvCxnSpPr>
            <p:nvPr/>
          </p:nvCxnSpPr>
          <p:spPr bwMode="auto">
            <a:xfrm>
              <a:off x="2688" y="1752"/>
              <a:ext cx="1176" cy="1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3" name="AutoShape 30"/>
            <p:cNvCxnSpPr>
              <a:cxnSpLocks noChangeShapeType="1"/>
              <a:stCxn id="76" idx="3"/>
              <a:endCxn id="73" idx="1"/>
            </p:cNvCxnSpPr>
            <p:nvPr/>
          </p:nvCxnSpPr>
          <p:spPr bwMode="auto">
            <a:xfrm flipV="1">
              <a:off x="1401" y="1752"/>
              <a:ext cx="1143" cy="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4" name="AutoShape 31"/>
            <p:cNvCxnSpPr>
              <a:cxnSpLocks noChangeShapeType="1"/>
              <a:stCxn id="77" idx="3"/>
              <a:endCxn id="74" idx="1"/>
            </p:cNvCxnSpPr>
            <p:nvPr/>
          </p:nvCxnSpPr>
          <p:spPr bwMode="auto">
            <a:xfrm flipV="1">
              <a:off x="1401" y="2472"/>
              <a:ext cx="1143" cy="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5" name="AutoShape 32"/>
            <p:cNvCxnSpPr>
              <a:cxnSpLocks noChangeShapeType="1"/>
              <a:stCxn id="78" idx="3"/>
              <a:endCxn id="75" idx="1"/>
            </p:cNvCxnSpPr>
            <p:nvPr/>
          </p:nvCxnSpPr>
          <p:spPr bwMode="auto">
            <a:xfrm flipV="1">
              <a:off x="1401" y="3240"/>
              <a:ext cx="1143" cy="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6" name="AutoShape 33"/>
            <p:cNvCxnSpPr>
              <a:cxnSpLocks noChangeShapeType="1"/>
              <a:stCxn id="69" idx="6"/>
              <a:endCxn id="78" idx="1"/>
            </p:cNvCxnSpPr>
            <p:nvPr/>
          </p:nvCxnSpPr>
          <p:spPr bwMode="auto">
            <a:xfrm flipH="1">
              <a:off x="1104" y="3240"/>
              <a:ext cx="2880" cy="9"/>
            </a:xfrm>
            <a:prstGeom prst="bentConnector5">
              <a:avLst>
                <a:gd name="adj1" fmla="val -5000"/>
                <a:gd name="adj2" fmla="val 7099995"/>
                <a:gd name="adj3" fmla="val 10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97" name="Line 34"/>
            <p:cNvSpPr>
              <a:spLocks noChangeShapeType="1"/>
            </p:cNvSpPr>
            <p:nvPr/>
          </p:nvSpPr>
          <p:spPr bwMode="auto">
            <a:xfrm>
              <a:off x="4128" y="172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35"/>
            <p:cNvSpPr>
              <a:spLocks noChangeShapeType="1"/>
            </p:cNvSpPr>
            <p:nvPr/>
          </p:nvSpPr>
          <p:spPr bwMode="auto">
            <a:xfrm>
              <a:off x="4128" y="3264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9" name="Rectangle 37"/>
          <p:cNvSpPr>
            <a:spLocks noChangeArrowheads="1"/>
          </p:cNvSpPr>
          <p:nvPr/>
        </p:nvSpPr>
        <p:spPr bwMode="auto">
          <a:xfrm>
            <a:off x="5112586" y="5106391"/>
            <a:ext cx="228600" cy="2286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Text Box 38"/>
          <p:cNvSpPr txBox="1">
            <a:spLocks noChangeArrowheads="1"/>
          </p:cNvSpPr>
          <p:nvPr/>
        </p:nvSpPr>
        <p:spPr bwMode="auto">
          <a:xfrm>
            <a:off x="5543282" y="5106391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dirty="0">
                <a:latin typeface="Arial" charset="0"/>
              </a:rPr>
              <a:t>input</a:t>
            </a:r>
          </a:p>
          <a:p>
            <a:pPr eaLnBrk="0" hangingPunct="0"/>
            <a:r>
              <a:rPr lang="en-US" sz="2000" dirty="0">
                <a:latin typeface="Arial" charset="0"/>
              </a:rPr>
              <a:t>hidden</a:t>
            </a:r>
          </a:p>
          <a:p>
            <a:pPr eaLnBrk="0" hangingPunct="0"/>
            <a:r>
              <a:rPr lang="en-US" sz="2000" dirty="0">
                <a:latin typeface="Arial" charset="0"/>
              </a:rPr>
              <a:t>output</a:t>
            </a:r>
          </a:p>
        </p:txBody>
      </p:sp>
      <p:sp>
        <p:nvSpPr>
          <p:cNvPr id="101" name="Oval 39"/>
          <p:cNvSpPr>
            <a:spLocks noChangeArrowheads="1"/>
          </p:cNvSpPr>
          <p:nvPr/>
        </p:nvSpPr>
        <p:spPr bwMode="auto">
          <a:xfrm>
            <a:off x="5086082" y="5411191"/>
            <a:ext cx="304800" cy="304800"/>
          </a:xfrm>
          <a:prstGeom prst="ellipse">
            <a:avLst/>
          </a:prstGeom>
          <a:solidFill>
            <a:srgbClr val="99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40"/>
          <p:cNvSpPr>
            <a:spLocks noChangeArrowheads="1"/>
          </p:cNvSpPr>
          <p:nvPr/>
        </p:nvSpPr>
        <p:spPr bwMode="auto">
          <a:xfrm>
            <a:off x="5086082" y="5792191"/>
            <a:ext cx="304800" cy="304800"/>
          </a:xfrm>
          <a:prstGeom prst="ellipse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686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19609" y="1661738"/>
            <a:ext cx="108137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1"/>
            <a:endParaRPr lang="en-US" sz="2400" u="sng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נתונה רשת הנוירונים המאומנת הבאה.</a:t>
            </a:r>
          </a:p>
          <a:p>
            <a:pPr algn="r" rtl="1"/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כמו-כן נתונה טבלאות המשקולות הבאות.</a:t>
            </a:r>
          </a:p>
          <a:p>
            <a:pPr algn="r" rtl="1"/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מהו הפלט של כל נוירון בהינתן הקלט הבא?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pic>
        <p:nvPicPr>
          <p:cNvPr id="6173" name="Picture 6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404" y="2403010"/>
            <a:ext cx="7707829" cy="375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9229725" y="3527824"/>
                <a:ext cx="2800350" cy="2704713"/>
              </a:xfrm>
              <a:prstGeom prst="roundRect">
                <a:avLst>
                  <a:gd name="adj" fmla="val 1084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1600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Attribute A = 0.5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Attribute B = -1.3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Attribute C = 3.2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Attribute D = 0.2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algn="r" rtl="1"/>
                <a:r>
                  <a:rPr lang="he-IL" dirty="0">
                    <a:solidFill>
                      <a:schemeClr val="tx1"/>
                    </a:solidFill>
                  </a:rPr>
                  <a:t>פונקציית ההפעלה המשותפת לכל הנוירונים: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  <a:p>
                <a:pPr algn="r" rt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725" y="3527824"/>
                <a:ext cx="2800350" cy="2704713"/>
              </a:xfrm>
              <a:prstGeom prst="roundRect">
                <a:avLst>
                  <a:gd name="adj" fmla="val 1084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946900" y="3636657"/>
              <a:ext cx="209875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9375">
                      <a:extLst>
                        <a:ext uri="{9D8B030D-6E8A-4147-A177-3AD203B41FA5}">
                          <a16:colId xmlns:a16="http://schemas.microsoft.com/office/drawing/2014/main" val="800103709"/>
                        </a:ext>
                      </a:extLst>
                    </a:gridCol>
                    <a:gridCol w="1049375">
                      <a:extLst>
                        <a:ext uri="{9D8B030D-6E8A-4147-A177-3AD203B41FA5}">
                          <a16:colId xmlns:a16="http://schemas.microsoft.com/office/drawing/2014/main" val="422705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521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1087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7712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401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1517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48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74691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3551517"/>
                  </p:ext>
                </p:extLst>
              </p:nvPr>
            </p:nvGraphicFramePr>
            <p:xfrm>
              <a:off x="6946900" y="3636657"/>
              <a:ext cx="209875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9375">
                      <a:extLst>
                        <a:ext uri="{9D8B030D-6E8A-4147-A177-3AD203B41FA5}">
                          <a16:colId xmlns:a16="http://schemas.microsoft.com/office/drawing/2014/main" val="800103709"/>
                        </a:ext>
                      </a:extLst>
                    </a:gridCol>
                    <a:gridCol w="1049375">
                      <a:extLst>
                        <a:ext uri="{9D8B030D-6E8A-4147-A177-3AD203B41FA5}">
                          <a16:colId xmlns:a16="http://schemas.microsoft.com/office/drawing/2014/main" val="422705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78" t="-1639" r="-100578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163" t="-1639" r="-1163" b="-6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521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78" t="-101639" r="-100578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163" t="-101639" r="-1163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087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78" t="-201639" r="-10057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163" t="-201639" r="-1163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7712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78" t="-301639" r="-10057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163" t="-301639" r="-1163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401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78" t="-401639" r="-10057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163" t="-401639" r="-1163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1517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78" t="-501639" r="-10057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163" t="-501639" r="-1163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48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78" t="-601639" r="-10057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163" t="-601639" r="-1163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74691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092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52400" y="1428776"/>
            <a:ext cx="5201920" cy="5625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73" name="Picture 6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9867" y="2714138"/>
            <a:ext cx="7269833" cy="35370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6366" y="1159099"/>
            <a:ext cx="2047741" cy="9331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329679" y="2198322"/>
                <a:ext cx="5620043" cy="4478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𝐻𝑁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r>
                  <a:rPr lang="en-US" sz="2000" dirty="0">
                    <a:cs typeface="Narkisim" panose="020E0502050101010101" pitchFamily="34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𝐶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Narkisim" panose="020E0502050101010101" pitchFamily="34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</m:oMath>
                </a14:m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Narkisim" panose="020E0502050101010101" pitchFamily="34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84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0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.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84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698</m:t>
                    </m:r>
                  </m:oMath>
                </a14:m>
                <a:endParaRPr lang="en-US" sz="20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𝐻𝑁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r>
                  <a:rPr lang="en-US" sz="2000" dirty="0">
                    <a:cs typeface="Narkisim" panose="020E0502050101010101" pitchFamily="34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𝐶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5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𝐷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</m:oMath>
                </a14:m>
                <a:endParaRPr lang="en-GB" sz="2000" dirty="0"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r>
                  <a:rPr lang="he-IL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Narkisim" panose="020E0502050101010101" pitchFamily="34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.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3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8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</m:oMath>
                </a14:m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Narkisim" panose="020E0502050101010101" pitchFamily="34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69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.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69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844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/>
                </a:r>
                <a:b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𝑂𝑁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r>
                  <a:rPr lang="en-US" sz="2000" dirty="0">
                    <a:cs typeface="Narkisim" panose="020E0502050101010101" pitchFamily="34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6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𝐻𝑁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7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𝐻𝑁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</m:oMath>
                </a14:m>
                <a:endParaRPr lang="en-GB" sz="2000" dirty="0"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r>
                  <a:rPr lang="he-IL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Narkisim" panose="020E0502050101010101" pitchFamily="34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8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698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7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844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</m:oMath>
                </a14:m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Narkisim" panose="020E0502050101010101" pitchFamily="34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149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.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149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759</m:t>
                    </m:r>
                  </m:oMath>
                </a14:m>
                <a:endParaRPr lang="en-US" sz="20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679" y="2198322"/>
                <a:ext cx="5620043" cy="447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2669191" y="124224"/>
                <a:ext cx="2800350" cy="2704713"/>
              </a:xfrm>
              <a:prstGeom prst="roundRect">
                <a:avLst>
                  <a:gd name="adj" fmla="val 1084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1600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Attribute A = 0.5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Attribute B = -1.3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Attribute C = 3.2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Attribute D = 0.2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algn="r" rtl="1"/>
                <a:r>
                  <a:rPr lang="he-IL" dirty="0">
                    <a:solidFill>
                      <a:schemeClr val="tx1"/>
                    </a:solidFill>
                  </a:rPr>
                  <a:t>פונקציית ההפעלה המשותפת לכל הנוירונים:</a:t>
                </a:r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e-IL" dirty="0">
                  <a:solidFill>
                    <a:schemeClr val="tx1"/>
                  </a:solidFill>
                </a:endParaRPr>
              </a:p>
              <a:p>
                <a:pPr algn="r" rt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191" y="124224"/>
                <a:ext cx="2800350" cy="2704713"/>
              </a:xfrm>
              <a:prstGeom prst="roundRect">
                <a:avLst>
                  <a:gd name="adj" fmla="val 1084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6366" y="233057"/>
              <a:ext cx="209875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9375">
                      <a:extLst>
                        <a:ext uri="{9D8B030D-6E8A-4147-A177-3AD203B41FA5}">
                          <a16:colId xmlns:a16="http://schemas.microsoft.com/office/drawing/2014/main" val="800103709"/>
                        </a:ext>
                      </a:extLst>
                    </a:gridCol>
                    <a:gridCol w="1049375">
                      <a:extLst>
                        <a:ext uri="{9D8B030D-6E8A-4147-A177-3AD203B41FA5}">
                          <a16:colId xmlns:a16="http://schemas.microsoft.com/office/drawing/2014/main" val="422705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521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1087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7712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401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1517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48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74691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3940996"/>
                  </p:ext>
                </p:extLst>
              </p:nvPr>
            </p:nvGraphicFramePr>
            <p:xfrm>
              <a:off x="386366" y="233057"/>
              <a:ext cx="2098750" cy="2595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49375">
                      <a:extLst>
                        <a:ext uri="{9D8B030D-6E8A-4147-A177-3AD203B41FA5}">
                          <a16:colId xmlns:a16="http://schemas.microsoft.com/office/drawing/2014/main" val="800103709"/>
                        </a:ext>
                      </a:extLst>
                    </a:gridCol>
                    <a:gridCol w="1049375">
                      <a:extLst>
                        <a:ext uri="{9D8B030D-6E8A-4147-A177-3AD203B41FA5}">
                          <a16:colId xmlns:a16="http://schemas.microsoft.com/office/drawing/2014/main" val="422705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8" t="-1639" r="-100578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163" t="-1639" r="-1163" b="-6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1521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8" t="-101639" r="-100578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163" t="-101639" r="-1163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087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8" t="-201639" r="-100578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163" t="-201639" r="-1163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77125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8" t="-301639" r="-10057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163" t="-301639" r="-1163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401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8" t="-401639" r="-10057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163" t="-401639" r="-1163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1517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8" t="-501639" r="-10057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163" t="-501639" r="-1163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48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78" t="-601639" r="-10057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163" t="-601639" r="-1163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74691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2727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91010" y="1811533"/>
                <a:ext cx="10813741" cy="3682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he-IL" sz="3200" u="sng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אימון רשת נוירונים</a:t>
                </a:r>
              </a:p>
              <a:p>
                <a:pPr marL="457200" indent="-457200" algn="r" rtl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נשים ב-</a:t>
                </a:r>
                <a:r>
                  <a:rPr lang="en-US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W</a:t>
                </a: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 (המשקולות) ערכים רנדומליים</a:t>
                </a:r>
              </a:p>
              <a:p>
                <a:pPr marL="457200" indent="-457200" algn="r" rtl="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נעבור על סט האימון עד אשר עבור כל סט האימון השגיאה הריבועית </a:t>
                </a:r>
                <a:r>
                  <a:rPr lang="en-US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/>
                </a:r>
                <a:br>
                  <a:rPr lang="en-US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</a:b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הממוצעת (</a:t>
                </a:r>
                <a:r>
                  <a:rPr lang="en-US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MSE</a:t>
                </a: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) קטנה מערך סף כלשהו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𝑀𝑆𝐸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Narkisim" panose="020E0502050101010101" pitchFamily="34" charset="-79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Narkisim" panose="020E0502050101010101" pitchFamily="34" charset="-79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Narkisim" panose="020E0502050101010101" pitchFamily="34" charset="-79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8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]</m:t>
                    </m:r>
                  </m:oMath>
                </a14:m>
                <a:endParaRPr lang="he-IL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  <a:p>
                <a:pPr lvl="1" algn="r" rtl="1">
                  <a:lnSpc>
                    <a:spcPct val="150000"/>
                  </a:lnSpc>
                </a:pP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2.1. נשנה את המשקולות בהתבסס על הטעות ועל פי אלגוריתם הלמידה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10" y="1811533"/>
                <a:ext cx="10813741" cy="3682547"/>
              </a:xfrm>
              <a:prstGeom prst="rect">
                <a:avLst/>
              </a:prstGeom>
              <a:blipFill rotWithShape="0">
                <a:blip r:embed="rId3"/>
                <a:stretch>
                  <a:fillRect r="-1466" b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pic>
        <p:nvPicPr>
          <p:cNvPr id="6150" name="Picture 6" descr="http://www.clipartheaven.com/clipart/fitness/cartoons/weight_lifting_1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346" y="3105925"/>
            <a:ext cx="2046712" cy="30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657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אימון </a:t>
            </a:r>
            <a:r>
              <a:rPr lang="en-US" dirty="0"/>
              <a:t>Perceptron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6135" y="4046267"/>
            <a:ext cx="7448550" cy="19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550535" y="1913349"/>
            <a:ext cx="27305" cy="4265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ultiply 11"/>
          <p:cNvSpPr/>
          <p:nvPr/>
        </p:nvSpPr>
        <p:spPr>
          <a:xfrm>
            <a:off x="6858000" y="3088640"/>
            <a:ext cx="365760" cy="3352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6837680" y="4262414"/>
            <a:ext cx="365760" cy="3352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3691255" y="3399814"/>
            <a:ext cx="365760" cy="3352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5943600" y="3696406"/>
            <a:ext cx="365760" cy="3352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4847931"/>
            <a:ext cx="203200" cy="1828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33197" y="5030811"/>
            <a:ext cx="203200" cy="1828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059680" y="4686982"/>
            <a:ext cx="203200" cy="1828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88055" y="5868012"/>
            <a:ext cx="203200" cy="1828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63895" y="5370172"/>
            <a:ext cx="203200" cy="1828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422400" y="3187971"/>
            <a:ext cx="8453120" cy="22736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49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8274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History of Deep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5490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40" y="1627744"/>
            <a:ext cx="9240961" cy="43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62120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91010" y="2119790"/>
                <a:ext cx="10813741" cy="3754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כל עוד לא כל סט האימון מסווג נכון</a:t>
                </a:r>
              </a:p>
              <a:p>
                <a:pPr marL="971550" lvl="1" indent="-514350" algn="r" rtl="1">
                  <a:buFont typeface="+mj-lt"/>
                  <a:buAutoNum type="arabicPeriod"/>
                </a:pP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בחר דגימה</a:t>
                </a:r>
                <a:r>
                  <a:rPr lang="en-US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 </a:t>
                </a: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מסט האימון</a:t>
                </a:r>
              </a:p>
              <a:p>
                <a:pPr marL="971550" lvl="1" indent="-514350" algn="r" rtl="1">
                  <a:buFont typeface="+mj-lt"/>
                  <a:buAutoNum type="arabicPeriod"/>
                </a:pP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אם הסיווג נכון, אל תבצע כלום</a:t>
                </a:r>
              </a:p>
              <a:p>
                <a:pPr marL="971550" lvl="1" indent="-514350" algn="r" rtl="1">
                  <a:buFont typeface="+mj-lt"/>
                  <a:buAutoNum type="arabicPeriod"/>
                </a:pP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אם הסיווג הינו 0 במקום 1, שנה את הווקטור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𝑤</m:t>
                    </m:r>
                  </m:oMath>
                </a14:m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 כך:</a:t>
                </a:r>
                <a:r>
                  <a:rPr lang="en-US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/>
                </a:r>
                <a:br>
                  <a:rPr lang="en-US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</a:b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I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𝜂</m:t>
                    </m:r>
                    <m:r>
                      <a:rPr lang="en-IL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⋅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)</m:t>
                    </m:r>
                  </m:oMath>
                </a14:m>
                <a:endParaRPr lang="he-IL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  <a:p>
                <a:pPr marL="971550" lvl="1" indent="-514350" algn="r" rtl="1">
                  <a:buFont typeface="+mj-lt"/>
                  <a:buAutoNum type="arabicPeriod"/>
                </a:pP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אם הסיווג הינו 1 במקום 0, שנה את הווקטור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𝑤</m:t>
                    </m:r>
                  </m:oMath>
                </a14:m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 כך:</a:t>
                </a:r>
                <a:r>
                  <a:rPr lang="en-US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/>
                </a:r>
                <a:br>
                  <a:rPr lang="en-US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</a:b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𝑖</m:t>
                        </m:r>
                      </m:sub>
                    </m:sSub>
                    <m:r>
                      <a:rPr lang="he-IL" sz="28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−</m:t>
                    </m:r>
                    <m:r>
                      <a:rPr lang="en-IL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𝜂</m:t>
                    </m:r>
                    <m:r>
                      <a:rPr lang="en-IL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⋅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)</m:t>
                    </m:r>
                  </m:oMath>
                </a14:m>
                <a:endParaRPr lang="he-IL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  <a:p>
                <a:pPr marL="971550" lvl="1" indent="-514350" algn="r" rtl="1">
                  <a:lnSpc>
                    <a:spcPct val="150000"/>
                  </a:lnSpc>
                  <a:buFont typeface="+mj-lt"/>
                  <a:buAutoNum type="arabicPeriod"/>
                </a:pPr>
                <a:endParaRPr lang="he-IL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10" y="2119790"/>
                <a:ext cx="10813741" cy="3754874"/>
              </a:xfrm>
              <a:prstGeom prst="rect">
                <a:avLst/>
              </a:prstGeom>
              <a:blipFill>
                <a:blip r:embed="rId3"/>
                <a:stretch>
                  <a:fillRect t="-1786" r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אימון </a:t>
            </a:r>
            <a:r>
              <a:rPr lang="en-US" dirty="0"/>
              <a:t>Perceptron</a:t>
            </a:r>
          </a:p>
        </p:txBody>
      </p:sp>
      <p:pic>
        <p:nvPicPr>
          <p:cNvPr id="6150" name="Picture 6" descr="http://www.clipartheaven.com/clipart/fitness/cartoons/weight_lifting_1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346" y="3105925"/>
            <a:ext cx="2046712" cy="30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5346" y="838366"/>
            <a:ext cx="217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פלט רצוי</a:t>
            </a:r>
            <a:endParaRPr lang="en-US" sz="28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0634" y="573229"/>
                <a:ext cx="4795416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L" sz="28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L" sz="2800" b="0" i="1" smtClean="0">
                                  <a:latin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     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Narkisim" panose="020E05020501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Narkisim" panose="020E0502050101010101" pitchFamily="34" charset="-79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IL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𝑠𝑒𝑡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     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Narkisim" panose="020E0502050101010101" pitchFamily="34" charset="-79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Narkisim" panose="020E0502050101010101" pitchFamily="34" charset="-79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IL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∈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𝑠𝑒𝑡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arkisim" panose="020E0502050101010101" pitchFamily="34" charset="-79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34" y="573229"/>
                <a:ext cx="4795416" cy="1053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43391" y="5573513"/>
                <a:ext cx="3261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 xmlns:m="http://schemas.openxmlformats.org/officeDocument/2006/math">
                    <m:r>
                      <a:rPr lang="en-I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𝜂</m:t>
                    </m:r>
                  </m:oMath>
                </a14:m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 </a:t>
                </a:r>
                <a:r>
                  <a:rPr lang="en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–</a:t>
                </a:r>
                <a:r>
                  <a:rPr lang="he-IL" sz="2800" dirty="0">
                    <a:latin typeface="Narkisim" panose="020E0502050101010101" pitchFamily="34" charset="-79"/>
                    <a:cs typeface="Narkisim" panose="020E0502050101010101" pitchFamily="34" charset="-79"/>
                  </a:rPr>
                  <a:t> קצב הלמידה</a:t>
                </a:r>
                <a:endParaRPr lang="en-US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391" y="5573513"/>
                <a:ext cx="3261360" cy="523220"/>
              </a:xfrm>
              <a:prstGeom prst="rect">
                <a:avLst/>
              </a:prstGeom>
              <a:blipFill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8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/>
              <p:cNvSpPr txBox="1">
                <a:spLocks noChangeArrowheads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𝒆𝒍𝒔𝒆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86366" y="1159099"/>
            <a:ext cx="2047741" cy="9331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0218" y="2205615"/>
          <a:ext cx="2915355" cy="17068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43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לקוח מועדף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הכנסה חודשית (אש"ח)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גיל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39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40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111832" y="2092221"/>
            <a:ext cx="790823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נתונות התצפיות הבאות לגבי לקוחות מועדפים בבנק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/>
            </a:r>
            <a:b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ע"פ 2 התכונות שבטבלה (גיל, הכנסה חודשית)</a:t>
            </a:r>
          </a:p>
          <a:p>
            <a:pPr algn="r" rtl="1"/>
            <a:endParaRPr lang="he-IL" sz="2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מעוניינים לחזות מי יהיה לקוח מועדף לפי גילו והכנסתו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/>
            </a:r>
            <a:b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endParaRPr lang="he-IL" sz="2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עליכם לאמן את רשת הנוירונים כך שתהיה קונסיסטנטית 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/>
            </a:r>
            <a:b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עם התצפיות </a:t>
            </a:r>
            <a:endParaRPr lang="en-US" sz="24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2167" y="4821732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גיל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67" y="5612508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הכנסה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8" idx="3"/>
            <a:endCxn id="14" idx="1"/>
          </p:cNvCxnSpPr>
          <p:nvPr/>
        </p:nvCxnSpPr>
        <p:spPr>
          <a:xfrm>
            <a:off x="1883732" y="5074145"/>
            <a:ext cx="1060170" cy="11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  <a:endCxn id="14" idx="3"/>
          </p:cNvCxnSpPr>
          <p:nvPr/>
        </p:nvCxnSpPr>
        <p:spPr>
          <a:xfrm flipV="1">
            <a:off x="1883732" y="5764741"/>
            <a:ext cx="1060170" cy="100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6"/>
          </p:cNvCxnSpPr>
          <p:nvPr/>
        </p:nvCxnSpPr>
        <p:spPr>
          <a:xfrm flipV="1">
            <a:off x="3724391" y="5476897"/>
            <a:ext cx="828559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250077" y="5711548"/>
                <a:ext cx="16844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</m:oMathPara>
                </a14:m>
                <a:endParaRPr lang="en-US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77" y="5711548"/>
                <a:ext cx="168449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3267191" y="4821732"/>
            <a:ext cx="0" cy="2233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כן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לא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blipFill>
                <a:blip r:embed="rId9"/>
                <a:stretch>
                  <a:fillRect t="-6604" r="-555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286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/>
              <p:cNvSpPr txBox="1">
                <a:spLocks noChangeArrowheads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𝒆𝒍𝒔𝒆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86366" y="1159099"/>
            <a:ext cx="2047741" cy="9331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0218" y="2205615"/>
          <a:ext cx="2915355" cy="17068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43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לקוח מועדף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הכנסה חודשית (אש"ח)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גיל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39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40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32167" y="4821732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גיל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67" y="5612508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הכנסה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8" idx="3"/>
            <a:endCxn id="14" idx="1"/>
          </p:cNvCxnSpPr>
          <p:nvPr/>
        </p:nvCxnSpPr>
        <p:spPr>
          <a:xfrm>
            <a:off x="1883732" y="5074145"/>
            <a:ext cx="1060170" cy="11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  <a:endCxn id="14" idx="3"/>
          </p:cNvCxnSpPr>
          <p:nvPr/>
        </p:nvCxnSpPr>
        <p:spPr>
          <a:xfrm flipV="1">
            <a:off x="1883732" y="5764741"/>
            <a:ext cx="1060170" cy="100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6"/>
          </p:cNvCxnSpPr>
          <p:nvPr/>
        </p:nvCxnSpPr>
        <p:spPr>
          <a:xfrm flipV="1">
            <a:off x="3724391" y="5476897"/>
            <a:ext cx="828559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כן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לא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blipFill>
                <a:blip r:embed="rId7"/>
                <a:stretch>
                  <a:fillRect t="-6604" r="-555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</m:oMathPara>
                </a14:m>
                <a:endParaRPr lang="en-US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3267191" y="4821732"/>
            <a:ext cx="0" cy="2233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52950" y="2124595"/>
                <a:ext cx="539036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𝑁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𝐴𝐺𝐸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𝐼𝑁𝐶𝑂𝑀𝐸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Narkisim" panose="020E05020501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39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49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05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Narkisim" panose="020E05020501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95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  <m:r>
                        <m:rPr>
                          <m:nor/>
                        </m:rPr>
                        <a:rPr lang="en-US" sz="2000" dirty="0"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39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95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  <m:r>
                        <m:rPr>
                          <m:nor/>
                        </m:rPr>
                        <a:rPr lang="en-US" sz="2000" dirty="0"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9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55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2124595"/>
                <a:ext cx="5390366" cy="2554545"/>
              </a:xfrm>
              <a:prstGeom prst="rect">
                <a:avLst/>
              </a:prstGeom>
              <a:blipFill>
                <a:blip r:embed="rId10"/>
                <a:stretch>
                  <a:fillRect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75317" y="2290828"/>
                <a:ext cx="11104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317" y="2290828"/>
                <a:ext cx="1110463" cy="1200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979049" y="2744426"/>
            <a:ext cx="371061" cy="3693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00725" y="2669702"/>
            <a:ext cx="371061" cy="3693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-79852" y="2696682"/>
            <a:ext cx="295275" cy="23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9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2" grpId="0"/>
      <p:bldP spid="29" grpId="0" animBg="1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/>
              <p:cNvSpPr txBox="1">
                <a:spLocks noChangeArrowheads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𝒆𝒍𝒔𝒆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86366" y="1159099"/>
            <a:ext cx="2047741" cy="9331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0218" y="2205615"/>
          <a:ext cx="2915355" cy="17068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43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לקוח מועדף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הכנסה חודשית (אש"ח)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גיל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39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40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32167" y="4821732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גיל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67" y="5612508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הכנסה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8" idx="3"/>
            <a:endCxn id="14" idx="1"/>
          </p:cNvCxnSpPr>
          <p:nvPr/>
        </p:nvCxnSpPr>
        <p:spPr>
          <a:xfrm>
            <a:off x="1883732" y="5074145"/>
            <a:ext cx="1060170" cy="11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  <a:endCxn id="14" idx="3"/>
          </p:cNvCxnSpPr>
          <p:nvPr/>
        </p:nvCxnSpPr>
        <p:spPr>
          <a:xfrm flipV="1">
            <a:off x="1883732" y="5764741"/>
            <a:ext cx="1060170" cy="100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6"/>
          </p:cNvCxnSpPr>
          <p:nvPr/>
        </p:nvCxnSpPr>
        <p:spPr>
          <a:xfrm flipV="1">
            <a:off x="3724391" y="5476897"/>
            <a:ext cx="828559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כן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לא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blipFill>
                <a:blip r:embed="rId7"/>
                <a:stretch>
                  <a:fillRect t="-6604" r="-555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</m:oMathPara>
                </a14:m>
                <a:endParaRPr lang="en-US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3267191" y="4821732"/>
            <a:ext cx="0" cy="2233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52950" y="2124595"/>
                <a:ext cx="539036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𝑁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𝐴𝐺𝐸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𝐼𝑁𝐶𝑂𝑀𝐸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95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95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Narkisim" panose="020E05020501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40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55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16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28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25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05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Narkisim" panose="020E05020501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  <m:r>
                        <m:rPr>
                          <m:nor/>
                        </m:rPr>
                        <a:rPr lang="en-US" sz="2000" dirty="0"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40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  <m:r>
                        <m:rPr>
                          <m:nor/>
                        </m:rPr>
                        <a:rPr lang="en-US" sz="2000" dirty="0"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16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35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2124595"/>
                <a:ext cx="5390366" cy="2246769"/>
              </a:xfrm>
              <a:prstGeom prst="rect">
                <a:avLst/>
              </a:prstGeom>
              <a:blipFill>
                <a:blip r:embed="rId10"/>
                <a:stretch>
                  <a:fillRect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75317" y="2290828"/>
                <a:ext cx="13688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95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95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317" y="2290828"/>
                <a:ext cx="1368883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6496700" y="2752493"/>
            <a:ext cx="371061" cy="3693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4522" y="2907966"/>
            <a:ext cx="371061" cy="3693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-79852" y="2925282"/>
            <a:ext cx="295275" cy="23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159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9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/>
              <p:cNvSpPr txBox="1">
                <a:spLocks noChangeArrowheads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𝒆𝒍𝒔𝒆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86366" y="1159099"/>
            <a:ext cx="2047741" cy="9331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0218" y="2205615"/>
          <a:ext cx="2915355" cy="17068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43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לקוח מועדף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הכנסה חודשית (אש"ח)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גיל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39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40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32167" y="4821732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גיל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67" y="5612508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הכנסה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8" idx="3"/>
            <a:endCxn id="14" idx="1"/>
          </p:cNvCxnSpPr>
          <p:nvPr/>
        </p:nvCxnSpPr>
        <p:spPr>
          <a:xfrm>
            <a:off x="1883732" y="5074145"/>
            <a:ext cx="1060170" cy="11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  <a:endCxn id="14" idx="3"/>
          </p:cNvCxnSpPr>
          <p:nvPr/>
        </p:nvCxnSpPr>
        <p:spPr>
          <a:xfrm flipV="1">
            <a:off x="1883732" y="5764741"/>
            <a:ext cx="1060170" cy="100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6"/>
          </p:cNvCxnSpPr>
          <p:nvPr/>
        </p:nvCxnSpPr>
        <p:spPr>
          <a:xfrm flipV="1">
            <a:off x="3724391" y="5476897"/>
            <a:ext cx="828559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כן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לא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blipFill>
                <a:blip r:embed="rId7"/>
                <a:stretch>
                  <a:fillRect t="-6604" r="-555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</m:oMathPara>
                </a14:m>
                <a:endParaRPr lang="en-US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3267191" y="4821732"/>
            <a:ext cx="0" cy="2233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52950" y="2124595"/>
                <a:ext cx="539036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𝑁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𝐴𝐺𝐸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𝐼𝑁𝐶𝑂𝑀𝐸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05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Narkisim" panose="020E05020501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18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35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30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7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2124595"/>
                <a:ext cx="5390366" cy="1323439"/>
              </a:xfrm>
              <a:prstGeom prst="rect">
                <a:avLst/>
              </a:prstGeom>
              <a:blipFill>
                <a:blip r:embed="rId10"/>
                <a:stretch>
                  <a:fillRect t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75317" y="2290828"/>
                <a:ext cx="13688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317" y="2290828"/>
                <a:ext cx="1368883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24"/>
          <p:cNvSpPr/>
          <p:nvPr/>
        </p:nvSpPr>
        <p:spPr>
          <a:xfrm>
            <a:off x="-79852" y="3182457"/>
            <a:ext cx="295275" cy="23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517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/>
              <p:cNvSpPr txBox="1">
                <a:spLocks noChangeArrowheads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𝒆𝒍𝒔𝒆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86366" y="1159099"/>
            <a:ext cx="2047741" cy="9331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0218" y="2205615"/>
          <a:ext cx="2915355" cy="17068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43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לקוח מועדף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הכנסה חודשית (אש"ח)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גיל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39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40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32167" y="4821732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גיל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67" y="5612508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הכנסה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8" idx="3"/>
            <a:endCxn id="14" idx="1"/>
          </p:cNvCxnSpPr>
          <p:nvPr/>
        </p:nvCxnSpPr>
        <p:spPr>
          <a:xfrm>
            <a:off x="1883732" y="5074145"/>
            <a:ext cx="1060170" cy="11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  <a:endCxn id="14" idx="3"/>
          </p:cNvCxnSpPr>
          <p:nvPr/>
        </p:nvCxnSpPr>
        <p:spPr>
          <a:xfrm flipV="1">
            <a:off x="1883732" y="5764741"/>
            <a:ext cx="1060170" cy="100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6"/>
          </p:cNvCxnSpPr>
          <p:nvPr/>
        </p:nvCxnSpPr>
        <p:spPr>
          <a:xfrm flipV="1">
            <a:off x="3724391" y="5476897"/>
            <a:ext cx="828559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כן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לא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blipFill>
                <a:blip r:embed="rId7"/>
                <a:stretch>
                  <a:fillRect t="-6604" r="-555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</m:oMathPara>
                </a14:m>
                <a:endParaRPr lang="en-US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3267191" y="4821732"/>
            <a:ext cx="0" cy="2233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52950" y="2124595"/>
                <a:ext cx="539036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𝑁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𝐴𝐺𝐸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𝐼𝑁𝐶𝑂𝑀𝐸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05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Narkisim" panose="020E05020501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24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35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12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42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67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2124595"/>
                <a:ext cx="5390366" cy="1323439"/>
              </a:xfrm>
              <a:prstGeom prst="rect">
                <a:avLst/>
              </a:prstGeom>
              <a:blipFill>
                <a:blip r:embed="rId10"/>
                <a:stretch>
                  <a:fillRect t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75317" y="2290828"/>
                <a:ext cx="13688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317" y="2290828"/>
                <a:ext cx="1368883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>
            <a:off x="-79852" y="3420582"/>
            <a:ext cx="295275" cy="23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2953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/>
              <p:cNvSpPr txBox="1">
                <a:spLocks noChangeArrowheads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𝒆𝒍𝒔𝒆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86366" y="1159099"/>
            <a:ext cx="2047741" cy="9331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0218" y="2205615"/>
          <a:ext cx="2915355" cy="17068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43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לקוח מועדף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הכנסה חודשית (אש"ח)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גיל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39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40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32167" y="4821732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גיל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67" y="5612508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הכנסה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8" idx="3"/>
            <a:endCxn id="14" idx="1"/>
          </p:cNvCxnSpPr>
          <p:nvPr/>
        </p:nvCxnSpPr>
        <p:spPr>
          <a:xfrm>
            <a:off x="1883732" y="5074145"/>
            <a:ext cx="1060170" cy="11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  <a:endCxn id="14" idx="3"/>
          </p:cNvCxnSpPr>
          <p:nvPr/>
        </p:nvCxnSpPr>
        <p:spPr>
          <a:xfrm flipV="1">
            <a:off x="1883732" y="5764741"/>
            <a:ext cx="1060170" cy="100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6"/>
          </p:cNvCxnSpPr>
          <p:nvPr/>
        </p:nvCxnSpPr>
        <p:spPr>
          <a:xfrm flipV="1">
            <a:off x="3724391" y="5476897"/>
            <a:ext cx="828559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כן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לא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blipFill>
                <a:blip r:embed="rId7"/>
                <a:stretch>
                  <a:fillRect t="-6604" r="-555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</m:oMathPara>
                </a14:m>
                <a:endParaRPr lang="en-US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3267191" y="4821732"/>
            <a:ext cx="0" cy="2233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52950" y="2124595"/>
                <a:ext cx="539036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𝑁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Narkisim" panose="020E0502050101010101" pitchFamily="34" charset="-79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𝐴𝐺𝐸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arkisim" panose="020E05020501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Narkisim" panose="020E0502050101010101" pitchFamily="34" charset="-79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rkisim" panose="020E0502050101010101" pitchFamily="34" charset="-79"/>
                          </a:rPr>
                          <m:t>𝐼𝑁𝐶𝑂𝑀𝐸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05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Narkisim" panose="020E05020501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29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35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∙</m:t>
                    </m:r>
                    <m:r>
                      <a:rPr lang="he-I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=</a:t>
                </a:r>
              </a:p>
              <a:p>
                <a:r>
                  <a:rPr lang="en-US" sz="2000" i="1" dirty="0">
                    <a:latin typeface="Cambria Math" panose="02040503050406030204" pitchFamily="18" charset="0"/>
                    <a:cs typeface="Narkisim" panose="020E0502050101010101" pitchFamily="34" charset="-79"/>
                  </a:rPr>
                  <a:t>   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dPr>
                      <m:e>
                        <m:r>
                          <a:rPr lang="he-IL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38</m:t>
                        </m:r>
                        <m:r>
                          <a:rPr lang="he-IL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.</m:t>
                        </m:r>
                        <m:r>
                          <a:rPr lang="he-IL" sz="2000" b="0" i="1" smtClean="0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2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1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Narkisim" panose="020E0502050101010101" pitchFamily="34" charset="-79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cs typeface="Narkisim" panose="020E0502050101010101" pitchFamily="34" charset="-79"/>
                      </a:rPr>
                      <m:t>05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  <a:cs typeface="Narkisim" panose="020E0502050101010101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arkisim" panose="020E0502050101010101" pitchFamily="34" charset="-79"/>
                      </a:rPr>
                      <m:t>95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  <m:r>
                        <m:rPr>
                          <m:nor/>
                        </m:rPr>
                        <a:rPr lang="en-US" sz="2000" dirty="0"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29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4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  <m:r>
                        <m:rPr>
                          <m:nor/>
                        </m:rPr>
                        <a:rPr lang="en-US" sz="2000" dirty="0"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∙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2124595"/>
                <a:ext cx="5390366" cy="2862322"/>
              </a:xfrm>
              <a:prstGeom prst="rect">
                <a:avLst/>
              </a:prstGeom>
              <a:blipFill>
                <a:blip r:embed="rId10"/>
                <a:stretch>
                  <a:fillRect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75317" y="2290828"/>
                <a:ext cx="13688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317" y="2290828"/>
                <a:ext cx="1368883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6201425" y="2752493"/>
            <a:ext cx="371061" cy="3693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00725" y="3637507"/>
            <a:ext cx="371061" cy="3693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-79852" y="3658707"/>
            <a:ext cx="295275" cy="2324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809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4" grpId="0" animBg="1"/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"/>
              <p:cNvSpPr txBox="1">
                <a:spLocks noChangeArrowheads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𝒆𝒍𝒔𝒆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1323" y="5555625"/>
                <a:ext cx="2925762" cy="764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86366" y="1159099"/>
            <a:ext cx="2047741" cy="9331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רשת נוירונים – </a:t>
            </a:r>
            <a:r>
              <a:rPr lang="en-US" dirty="0"/>
              <a:t>Artificial Neural Network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70218" y="2205615"/>
          <a:ext cx="2915355" cy="17068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43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לקוח מועדף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הכנסה חודשית (אש"ח)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גיל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39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40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כן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12.2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לא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29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32167" y="4821732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גיל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67" y="5612508"/>
            <a:ext cx="1351565" cy="50482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>
                <a:solidFill>
                  <a:schemeClr val="tx1"/>
                </a:solidFill>
              </a:rPr>
              <a:t>הכנסה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/>
              <p:cNvSpPr/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991" y="5069825"/>
                <a:ext cx="914400" cy="8141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stCxn id="8" idx="3"/>
            <a:endCxn id="14" idx="1"/>
          </p:cNvCxnSpPr>
          <p:nvPr/>
        </p:nvCxnSpPr>
        <p:spPr>
          <a:xfrm>
            <a:off x="1883732" y="5074145"/>
            <a:ext cx="1060170" cy="11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3"/>
            <a:endCxn id="14" idx="3"/>
          </p:cNvCxnSpPr>
          <p:nvPr/>
        </p:nvCxnSpPr>
        <p:spPr>
          <a:xfrm flipV="1">
            <a:off x="1883732" y="5764741"/>
            <a:ext cx="1060170" cy="100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6"/>
          </p:cNvCxnSpPr>
          <p:nvPr/>
        </p:nvCxnSpPr>
        <p:spPr>
          <a:xfrm flipV="1">
            <a:off x="3724391" y="5476897"/>
            <a:ext cx="828559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338" y="4693556"/>
                <a:ext cx="60651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12" y="5353166"/>
                <a:ext cx="61363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כן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–</a:t>
                </a:r>
                <a:r>
                  <a:rPr lang="en-US" dirty="0"/>
                  <a:t> </a:t>
                </a:r>
                <a:r>
                  <a:rPr lang="he-IL" dirty="0"/>
                  <a:t>לא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5166942"/>
                <a:ext cx="771365" cy="646331"/>
              </a:xfrm>
              <a:prstGeom prst="rect">
                <a:avLst/>
              </a:prstGeom>
              <a:blipFill>
                <a:blip r:embed="rId7"/>
                <a:stretch>
                  <a:fillRect t="-6604" r="-555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arkisim" panose="020E0502050101010101" pitchFamily="34" charset="-79"/>
                        </a:rPr>
                        <m:t>05</m:t>
                      </m:r>
                    </m:oMath>
                  </m:oMathPara>
                </a14:m>
                <a:endParaRPr lang="en-US" sz="2800" dirty="0">
                  <a:latin typeface="Narkisim" panose="020E0502050101010101" pitchFamily="34" charset="-79"/>
                  <a:cs typeface="Narkisim" panose="020E0502050101010101" pitchFamily="34" charset="-79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77" y="5711548"/>
                <a:ext cx="16932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3267191" y="4821732"/>
            <a:ext cx="0" cy="2233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14" y="4380750"/>
                <a:ext cx="667976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52950" y="2124595"/>
                <a:ext cx="539036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𝑁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</m:oMath>
                  </m:oMathPara>
                </a14:m>
                <a:endParaRPr lang="he-IL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he-IL" sz="2000" b="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he-IL" sz="2000" b="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he-IL" sz="2000" b="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he-IL" sz="20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950" y="2124595"/>
                <a:ext cx="5390366" cy="22467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537117" y="2251821"/>
                <a:ext cx="17803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95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cs typeface="Narkisim" panose="020E0502050101010101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Narkisim" panose="020E0502050101010101" pitchFamily="34" charset="-79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=</m:t>
                      </m:r>
                      <m:r>
                        <a:rPr lang="he-IL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  <m:r>
                        <a:rPr lang="he-IL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.</m:t>
                      </m:r>
                      <m:r>
                        <a:rPr lang="he-IL" sz="2400" b="0" i="1" smtClean="0">
                          <a:latin typeface="Cambria Math" panose="02040503050406030204" pitchFamily="18" charset="0"/>
                          <a:cs typeface="Narkisim" panose="020E0502050101010101" pitchFamily="34" charset="-79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17" y="2251821"/>
                <a:ext cx="1780363" cy="1200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9095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47800" y="381000"/>
            <a:ext cx="9601200" cy="685800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/>
              <a:t>Artificial Neural network</a:t>
            </a:r>
            <a:endParaRPr lang="he-IL" sz="3600" b="1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25311" y="1600200"/>
            <a:ext cx="6846179" cy="42721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58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14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727" indent="-28566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2657" indent="-228531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599720" indent="-228531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6783" indent="-228531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3846" indent="-228531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0908" indent="-228531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7971" indent="-228531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5034" indent="-228531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65D7FDF-9842-491F-8047-89D675428065}" type="slidenum">
              <a:rPr lang="en-US" altLang="he-IL"/>
              <a:pPr eaLnBrk="1" hangingPunct="1"/>
              <a:t>59</a:t>
            </a:fld>
            <a:endParaRPr lang="en-US" altLang="he-IL"/>
          </a:p>
        </p:txBody>
      </p:sp>
      <p:sp>
        <p:nvSpPr>
          <p:cNvPr id="921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447800" y="457974"/>
            <a:ext cx="8914406" cy="68562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he-IL" sz="3999" b="1" dirty="0"/>
              <a:t>Classification by Backpropagation</a:t>
            </a:r>
          </a:p>
        </p:txBody>
      </p:sp>
      <p:sp>
        <p:nvSpPr>
          <p:cNvPr id="922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52003" y="1524129"/>
            <a:ext cx="9906000" cy="159978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network: A set of connected input/output units (</a:t>
            </a:r>
            <a:r>
              <a:rPr lang="en-US" altLang="he-I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where each connection has a weight associated with it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he-I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learning phase, the network learns by adjusting the weights</a:t>
            </a:r>
          </a:p>
        </p:txBody>
      </p:sp>
      <p:pic>
        <p:nvPicPr>
          <p:cNvPr id="16386" name="Picture 2" descr="Image result for percep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24" y="2936681"/>
            <a:ext cx="5988848" cy="32378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799" y="3123911"/>
            <a:ext cx="3771403" cy="284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0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0" y="614873"/>
            <a:ext cx="6286500" cy="628650"/>
          </a:xfrm>
        </p:spPr>
        <p:txBody>
          <a:bodyPr>
            <a:normAutofit fontScale="90000"/>
          </a:bodyPr>
          <a:lstStyle/>
          <a:p>
            <a:r>
              <a:rPr lang="en-US" dirty="0"/>
              <a:t>Deep Learning: The Catalysts</a:t>
            </a:r>
          </a:p>
        </p:txBody>
      </p:sp>
      <p:sp>
        <p:nvSpPr>
          <p:cNvPr id="28" name="TextBox 27"/>
          <p:cNvSpPr txBox="1"/>
          <p:nvPr/>
        </p:nvSpPr>
        <p:spPr bwMode="ltGray">
          <a:xfrm>
            <a:off x="1235509" y="3701564"/>
            <a:ext cx="3735991" cy="106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4" tIns="34283" rIns="68564" bIns="34283" rtlCol="0" anchor="t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Calibri"/>
              </a:rPr>
              <a:t>Huge increases in computing power from GPUs and cloud computing.</a:t>
            </a:r>
            <a:br>
              <a:rPr lang="en-US" dirty="0">
                <a:latin typeface="Calibri"/>
              </a:rPr>
            </a:br>
            <a:r>
              <a:rPr lang="en-US" dirty="0">
                <a:latin typeface="Calibri"/>
              </a:rPr>
              <a:t/>
            </a:r>
            <a:br>
              <a:rPr lang="en-US" dirty="0">
                <a:latin typeface="Calibri"/>
              </a:rPr>
            </a:br>
            <a:endParaRPr lang="en-US" dirty="0"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42" y="3235117"/>
            <a:ext cx="2075892" cy="1532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907" y="5149165"/>
            <a:ext cx="1912763" cy="1275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TextBox 28"/>
          <p:cNvSpPr txBox="1"/>
          <p:nvPr/>
        </p:nvSpPr>
        <p:spPr bwMode="ltGray">
          <a:xfrm>
            <a:off x="1235509" y="1841722"/>
            <a:ext cx="3735991" cy="13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64" tIns="34283" rIns="68564" bIns="34283" rtlCol="0" anchor="t" anchorCtr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Calibri"/>
              </a:rPr>
              <a:t>A series of advances in machine learning algorithms: weight initialization, regularization, new activation functions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907" y="1822613"/>
            <a:ext cx="2109689" cy="1033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ectangle 13"/>
          <p:cNvSpPr/>
          <p:nvPr/>
        </p:nvSpPr>
        <p:spPr>
          <a:xfrm>
            <a:off x="1235509" y="5058381"/>
            <a:ext cx="45720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Calibri"/>
              </a:rPr>
              <a:t>The Internet yields orders of magnitude more data to train on.</a:t>
            </a: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12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1395050" y="292124"/>
            <a:ext cx="8227457" cy="83322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999" b="1" dirty="0"/>
              <a:t>Node Biases	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518942"/>
            <a:ext cx="10857796" cy="434226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node’s output is a weighted function of its inputs </a:t>
            </a:r>
            <a:r>
              <a:rPr lang="en-US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‘bias’ term</a:t>
            </a:r>
          </a:p>
          <a:p>
            <a:pPr marL="0" indent="0">
              <a:buNone/>
            </a:pPr>
            <a:endParaRPr lang="en-US" altLang="en-US" b="1" dirty="0"/>
          </a:p>
        </p:txBody>
      </p:sp>
      <p:grpSp>
        <p:nvGrpSpPr>
          <p:cNvPr id="23558" name="Group 14"/>
          <p:cNvGrpSpPr>
            <a:grpSpLocks/>
          </p:cNvGrpSpPr>
          <p:nvPr/>
        </p:nvGrpSpPr>
        <p:grpSpPr bwMode="auto">
          <a:xfrm>
            <a:off x="4077226" y="2657161"/>
            <a:ext cx="4037548" cy="2301276"/>
            <a:chOff x="1776" y="1670"/>
            <a:chExt cx="2544" cy="1450"/>
          </a:xfrm>
        </p:grpSpPr>
        <p:sp>
          <p:nvSpPr>
            <p:cNvPr id="23562" name="Line 4"/>
            <p:cNvSpPr>
              <a:spLocks noChangeShapeType="1"/>
            </p:cNvSpPr>
            <p:nvPr/>
          </p:nvSpPr>
          <p:spPr bwMode="auto">
            <a:xfrm flipV="1">
              <a:off x="2064" y="182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399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3" name="Line 5"/>
            <p:cNvSpPr>
              <a:spLocks noChangeShapeType="1"/>
            </p:cNvSpPr>
            <p:nvPr/>
          </p:nvSpPr>
          <p:spPr bwMode="auto">
            <a:xfrm>
              <a:off x="1824" y="2832"/>
              <a:ext cx="18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399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4" name="Line 6"/>
            <p:cNvSpPr>
              <a:spLocks noChangeShapeType="1"/>
            </p:cNvSpPr>
            <p:nvPr/>
          </p:nvSpPr>
          <p:spPr bwMode="auto">
            <a:xfrm>
              <a:off x="2736" y="2352"/>
              <a:ext cx="0" cy="480"/>
            </a:xfrm>
            <a:prstGeom prst="line">
              <a:avLst/>
            </a:prstGeom>
            <a:noFill/>
            <a:ln w="28575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399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5" name="Line 7"/>
            <p:cNvSpPr>
              <a:spLocks noChangeShapeType="1"/>
            </p:cNvSpPr>
            <p:nvPr/>
          </p:nvSpPr>
          <p:spPr bwMode="auto">
            <a:xfrm>
              <a:off x="2736" y="2352"/>
              <a:ext cx="576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399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6" name="Text Box 8"/>
            <p:cNvSpPr txBox="1">
              <a:spLocks noChangeArrowheads="1"/>
            </p:cNvSpPr>
            <p:nvPr/>
          </p:nvSpPr>
          <p:spPr bwMode="auto">
            <a:xfrm>
              <a:off x="3744" y="2736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EB4E3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rgbClr val="95B3D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EBF1DE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399">
                  <a:solidFill>
                    <a:srgbClr val="000000"/>
                  </a:solidFill>
                </a:rPr>
                <a:t>Input</a:t>
              </a:r>
            </a:p>
          </p:txBody>
        </p:sp>
        <p:sp>
          <p:nvSpPr>
            <p:cNvPr id="23567" name="Text Box 9"/>
            <p:cNvSpPr txBox="1">
              <a:spLocks noChangeArrowheads="1"/>
            </p:cNvSpPr>
            <p:nvPr/>
          </p:nvSpPr>
          <p:spPr bwMode="auto">
            <a:xfrm>
              <a:off x="2448" y="2832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EB4E3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rgbClr val="95B3D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EBF1DE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399">
                  <a:solidFill>
                    <a:srgbClr val="00B0F0"/>
                  </a:solidFill>
                </a:rPr>
                <a:t>bias</a:t>
              </a:r>
            </a:p>
          </p:txBody>
        </p:sp>
        <p:sp>
          <p:nvSpPr>
            <p:cNvPr id="23568" name="Line 10"/>
            <p:cNvSpPr>
              <a:spLocks noChangeShapeType="1"/>
            </p:cNvSpPr>
            <p:nvPr/>
          </p:nvSpPr>
          <p:spPr bwMode="auto">
            <a:xfrm>
              <a:off x="2016" y="235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399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9" name="Text Box 11"/>
            <p:cNvSpPr txBox="1">
              <a:spLocks noChangeArrowheads="1"/>
            </p:cNvSpPr>
            <p:nvPr/>
          </p:nvSpPr>
          <p:spPr bwMode="auto">
            <a:xfrm>
              <a:off x="1776" y="2256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EB4E3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rgbClr val="95B3D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EBF1DE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799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3570" name="Text Box 12"/>
            <p:cNvSpPr txBox="1">
              <a:spLocks noChangeArrowheads="1"/>
            </p:cNvSpPr>
            <p:nvPr/>
          </p:nvSpPr>
          <p:spPr bwMode="auto">
            <a:xfrm>
              <a:off x="2078" y="1670"/>
              <a:ext cx="85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8EB4E3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rgbClr val="95B3D7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EBF1DE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EBF1DE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399">
                  <a:solidFill>
                    <a:srgbClr val="000000"/>
                  </a:solidFill>
                </a:rPr>
                <a:t>Output</a:t>
              </a:r>
            </a:p>
          </p:txBody>
        </p:sp>
        <p:sp>
          <p:nvSpPr>
            <p:cNvPr id="23571" name="Line 13"/>
            <p:cNvSpPr>
              <a:spLocks noChangeShapeType="1"/>
            </p:cNvSpPr>
            <p:nvPr/>
          </p:nvSpPr>
          <p:spPr bwMode="auto">
            <a:xfrm>
              <a:off x="1844" y="2829"/>
              <a:ext cx="894" cy="5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399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  <p:sp>
        <p:nvSpPr>
          <p:cNvPr id="23559" name="Rectangle 15"/>
          <p:cNvSpPr>
            <a:spLocks noChangeArrowheads="1"/>
          </p:cNvSpPr>
          <p:nvPr/>
        </p:nvSpPr>
        <p:spPr bwMode="auto">
          <a:xfrm>
            <a:off x="2775284" y="5401520"/>
            <a:ext cx="6565252" cy="58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19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biases also need to be learned!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29C7B0-3BCB-445D-ADC9-07C4720CBD91}" type="slidenum">
              <a:rPr lang="en-US">
                <a:solidFill>
                  <a:srgbClr val="3333CC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9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1" y="148965"/>
            <a:ext cx="8227457" cy="93003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999" b="1" dirty="0"/>
              <a:t>Training Biases ( </a:t>
            </a:r>
            <a:r>
              <a:rPr lang="el-GR" altLang="en-US" sz="3999" b="1" dirty="0"/>
              <a:t>Θ</a:t>
            </a:r>
            <a:r>
              <a:rPr lang="en-US" altLang="en-US" sz="3999" b="1" dirty="0"/>
              <a:t>’s )</a:t>
            </a:r>
            <a:endParaRPr lang="el-GR" altLang="en-US" sz="3999" b="1" dirty="0"/>
          </a:p>
        </p:txBody>
      </p:sp>
      <p:sp>
        <p:nvSpPr>
          <p:cNvPr id="151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225552"/>
            <a:ext cx="9980812" cy="4524784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node’s output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if  W</a:t>
            </a:r>
            <a:r>
              <a:rPr lang="en-US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</a:t>
            </a:r>
            <a:r>
              <a:rPr lang="en-US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+…+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</a:t>
            </a:r>
            <a:r>
              <a:rPr lang="el-G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otherwise</a:t>
            </a:r>
          </a:p>
          <a:p>
            <a:pPr>
              <a:spcBef>
                <a:spcPts val="2399"/>
              </a:spcBef>
              <a:buNone/>
            </a:pPr>
            <a:r>
              <a:rPr lang="en-US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Rewriting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… + </a:t>
            </a:r>
            <a:r>
              <a:rPr lang="en-US" altLang="en-US" sz="2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799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799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l-GR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0</a:t>
            </a:r>
          </a:p>
          <a:p>
            <a:pPr eaLnBrk="1" hangingPunct="1">
              <a:buFontTx/>
              <a:buNone/>
            </a:pP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… + </a:t>
            </a:r>
            <a:r>
              <a:rPr lang="en-US" altLang="en-US" sz="2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799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799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lang="en-US" altLang="en-US" sz="2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(-1) </a:t>
            </a:r>
            <a:r>
              <a:rPr lang="en-US" altLang="en-US" sz="2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0</a:t>
            </a:r>
          </a:p>
        </p:txBody>
      </p:sp>
      <p:sp>
        <p:nvSpPr>
          <p:cNvPr id="1518596" name="Line 4"/>
          <p:cNvSpPr>
            <a:spLocks noChangeShapeType="1"/>
          </p:cNvSpPr>
          <p:nvPr/>
        </p:nvSpPr>
        <p:spPr bwMode="auto">
          <a:xfrm flipV="1">
            <a:off x="5638800" y="5419606"/>
            <a:ext cx="0" cy="3047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518597" name="Text Box 5"/>
          <p:cNvSpPr txBox="1">
            <a:spLocks noChangeArrowheads="1"/>
          </p:cNvSpPr>
          <p:nvPr/>
        </p:nvSpPr>
        <p:spPr bwMode="auto">
          <a:xfrm>
            <a:off x="5181719" y="5724326"/>
            <a:ext cx="914162" cy="36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799" dirty="0">
                <a:solidFill>
                  <a:srgbClr val="000000"/>
                </a:solidFill>
              </a:rPr>
              <a:t>weight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0AEF7B-33C7-482B-899E-96A80AB10133}" type="slidenum">
              <a:rPr lang="en-US">
                <a:solidFill>
                  <a:srgbClr val="3333CC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3333CC"/>
              </a:solidFill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9EF6E558-0EAC-40E9-9287-31DC1C8C51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2962" y="5419606"/>
            <a:ext cx="0" cy="3047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71A6FB8-B421-4427-86F7-9A302A2C5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880" y="5724326"/>
            <a:ext cx="1423505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799" dirty="0">
                <a:solidFill>
                  <a:srgbClr val="000000"/>
                </a:solidFill>
              </a:rPr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15511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8596" grpId="0" animBg="1"/>
      <p:bldP spid="1518597" grpId="0"/>
      <p:bldP spid="7" grpId="0" animBg="1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1" y="354828"/>
            <a:ext cx="6246773" cy="68023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999" b="1" dirty="0"/>
              <a:t>Training Biases (cont.)	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2117724"/>
            <a:ext cx="96012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add another unit whose activation is always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pPr marL="0" indent="0">
              <a:spcBef>
                <a:spcPts val="1799"/>
              </a:spcBef>
              <a:buNone/>
            </a:pPr>
            <a:r>
              <a:rPr lang="en-US" alt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the bias is just another weight!</a:t>
            </a:r>
          </a:p>
          <a:p>
            <a:pPr marL="0" indent="0">
              <a:spcBef>
                <a:spcPts val="1799"/>
              </a:spcBef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</a:p>
        </p:txBody>
      </p:sp>
      <p:sp>
        <p:nvSpPr>
          <p:cNvPr id="25606" name="Oval 4"/>
          <p:cNvSpPr>
            <a:spLocks noChangeArrowheads="1"/>
          </p:cNvSpPr>
          <p:nvPr/>
        </p:nvSpPr>
        <p:spPr bwMode="auto">
          <a:xfrm>
            <a:off x="3429695" y="4266983"/>
            <a:ext cx="304721" cy="304721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799">
              <a:solidFill>
                <a:srgbClr val="000000"/>
              </a:solidFill>
            </a:endParaRPr>
          </a:p>
        </p:txBody>
      </p:sp>
      <p:sp>
        <p:nvSpPr>
          <p:cNvPr id="25607" name="Oval 5"/>
          <p:cNvSpPr>
            <a:spLocks noChangeArrowheads="1"/>
          </p:cNvSpPr>
          <p:nvPr/>
        </p:nvSpPr>
        <p:spPr bwMode="auto">
          <a:xfrm>
            <a:off x="3429695" y="4800244"/>
            <a:ext cx="304721" cy="304721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799">
              <a:solidFill>
                <a:srgbClr val="000000"/>
              </a:solidFill>
            </a:endParaRPr>
          </a:p>
        </p:txBody>
      </p:sp>
      <p:sp>
        <p:nvSpPr>
          <p:cNvPr id="25608" name="Oval 6"/>
          <p:cNvSpPr>
            <a:spLocks noChangeArrowheads="1"/>
          </p:cNvSpPr>
          <p:nvPr/>
        </p:nvSpPr>
        <p:spPr bwMode="auto">
          <a:xfrm>
            <a:off x="4267677" y="4571703"/>
            <a:ext cx="304721" cy="304721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799">
              <a:solidFill>
                <a:srgbClr val="000000"/>
              </a:solidFill>
            </a:endParaRPr>
          </a:p>
        </p:txBody>
      </p:sp>
      <p:sp>
        <p:nvSpPr>
          <p:cNvPr id="25609" name="Line 7"/>
          <p:cNvSpPr>
            <a:spLocks noChangeShapeType="1"/>
          </p:cNvSpPr>
          <p:nvPr/>
        </p:nvSpPr>
        <p:spPr bwMode="auto">
          <a:xfrm>
            <a:off x="3734416" y="4419342"/>
            <a:ext cx="533261" cy="2285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10" name="Line 8"/>
          <p:cNvSpPr>
            <a:spLocks noChangeShapeType="1"/>
          </p:cNvSpPr>
          <p:nvPr/>
        </p:nvSpPr>
        <p:spPr bwMode="auto">
          <a:xfrm flipV="1">
            <a:off x="3734416" y="4800243"/>
            <a:ext cx="533261" cy="76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11" name="Line 9"/>
          <p:cNvSpPr>
            <a:spLocks noChangeShapeType="1"/>
          </p:cNvSpPr>
          <p:nvPr/>
        </p:nvSpPr>
        <p:spPr bwMode="auto">
          <a:xfrm>
            <a:off x="4572398" y="4724063"/>
            <a:ext cx="304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12" name="AutoShape 10"/>
          <p:cNvSpPr>
            <a:spLocks noChangeArrowheads="1"/>
          </p:cNvSpPr>
          <p:nvPr/>
        </p:nvSpPr>
        <p:spPr bwMode="auto">
          <a:xfrm>
            <a:off x="5326263" y="4352685"/>
            <a:ext cx="761802" cy="533261"/>
          </a:xfrm>
          <a:prstGeom prst="rightArrow">
            <a:avLst>
              <a:gd name="adj1" fmla="val 50000"/>
              <a:gd name="adj2" fmla="val 35714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799">
              <a:solidFill>
                <a:srgbClr val="000000"/>
              </a:solidFill>
            </a:endParaRPr>
          </a:p>
        </p:txBody>
      </p:sp>
      <p:sp>
        <p:nvSpPr>
          <p:cNvPr id="25613" name="Oval 11"/>
          <p:cNvSpPr>
            <a:spLocks noChangeArrowheads="1"/>
          </p:cNvSpPr>
          <p:nvPr/>
        </p:nvSpPr>
        <p:spPr bwMode="auto">
          <a:xfrm>
            <a:off x="6933983" y="4114622"/>
            <a:ext cx="304721" cy="304721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799">
              <a:solidFill>
                <a:srgbClr val="000000"/>
              </a:solidFill>
            </a:endParaRPr>
          </a:p>
        </p:txBody>
      </p:sp>
      <p:sp>
        <p:nvSpPr>
          <p:cNvPr id="25614" name="Oval 12"/>
          <p:cNvSpPr>
            <a:spLocks noChangeArrowheads="1"/>
          </p:cNvSpPr>
          <p:nvPr/>
        </p:nvSpPr>
        <p:spPr bwMode="auto">
          <a:xfrm>
            <a:off x="6933983" y="4571703"/>
            <a:ext cx="304721" cy="304721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799">
              <a:solidFill>
                <a:srgbClr val="000000"/>
              </a:solidFill>
            </a:endParaRPr>
          </a:p>
        </p:txBody>
      </p:sp>
      <p:sp>
        <p:nvSpPr>
          <p:cNvPr id="25615" name="Oval 13"/>
          <p:cNvSpPr>
            <a:spLocks noChangeArrowheads="1"/>
          </p:cNvSpPr>
          <p:nvPr/>
        </p:nvSpPr>
        <p:spPr bwMode="auto">
          <a:xfrm>
            <a:off x="6933983" y="5104964"/>
            <a:ext cx="304721" cy="304721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799">
              <a:solidFill>
                <a:srgbClr val="000000"/>
              </a:solidFill>
            </a:endParaRPr>
          </a:p>
        </p:txBody>
      </p:sp>
      <p:sp>
        <p:nvSpPr>
          <p:cNvPr id="25616" name="Oval 14"/>
          <p:cNvSpPr>
            <a:spLocks noChangeArrowheads="1"/>
          </p:cNvSpPr>
          <p:nvPr/>
        </p:nvSpPr>
        <p:spPr bwMode="auto">
          <a:xfrm>
            <a:off x="8305225" y="4647883"/>
            <a:ext cx="304721" cy="304721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799">
              <a:solidFill>
                <a:srgbClr val="000000"/>
              </a:solidFill>
            </a:endParaRPr>
          </a:p>
        </p:txBody>
      </p:sp>
      <p:sp>
        <p:nvSpPr>
          <p:cNvPr id="25617" name="Line 15"/>
          <p:cNvSpPr>
            <a:spLocks noChangeShapeType="1"/>
          </p:cNvSpPr>
          <p:nvPr/>
        </p:nvSpPr>
        <p:spPr bwMode="auto">
          <a:xfrm>
            <a:off x="3124975" y="4419342"/>
            <a:ext cx="304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18" name="Line 16"/>
          <p:cNvSpPr>
            <a:spLocks noChangeShapeType="1"/>
          </p:cNvSpPr>
          <p:nvPr/>
        </p:nvSpPr>
        <p:spPr bwMode="auto">
          <a:xfrm>
            <a:off x="3124975" y="4952603"/>
            <a:ext cx="304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19" name="Line 17"/>
          <p:cNvSpPr>
            <a:spLocks noChangeShapeType="1"/>
          </p:cNvSpPr>
          <p:nvPr/>
        </p:nvSpPr>
        <p:spPr bwMode="auto">
          <a:xfrm>
            <a:off x="6629262" y="4266982"/>
            <a:ext cx="304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20" name="Line 18"/>
          <p:cNvSpPr>
            <a:spLocks noChangeShapeType="1"/>
          </p:cNvSpPr>
          <p:nvPr/>
        </p:nvSpPr>
        <p:spPr bwMode="auto">
          <a:xfrm>
            <a:off x="6629262" y="4724063"/>
            <a:ext cx="304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21" name="Line 19"/>
          <p:cNvSpPr>
            <a:spLocks noChangeShapeType="1"/>
          </p:cNvSpPr>
          <p:nvPr/>
        </p:nvSpPr>
        <p:spPr bwMode="auto">
          <a:xfrm>
            <a:off x="6629262" y="5257324"/>
            <a:ext cx="30472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22" name="Line 20"/>
          <p:cNvSpPr>
            <a:spLocks noChangeShapeType="1"/>
          </p:cNvSpPr>
          <p:nvPr/>
        </p:nvSpPr>
        <p:spPr bwMode="auto">
          <a:xfrm>
            <a:off x="7238702" y="4266983"/>
            <a:ext cx="1066522" cy="4570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23" name="Line 21"/>
          <p:cNvSpPr>
            <a:spLocks noChangeShapeType="1"/>
          </p:cNvSpPr>
          <p:nvPr/>
        </p:nvSpPr>
        <p:spPr bwMode="auto">
          <a:xfrm>
            <a:off x="7238702" y="4724063"/>
            <a:ext cx="1066522" cy="76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24" name="Line 22"/>
          <p:cNvSpPr>
            <a:spLocks noChangeShapeType="1"/>
          </p:cNvSpPr>
          <p:nvPr/>
        </p:nvSpPr>
        <p:spPr bwMode="auto">
          <a:xfrm flipV="1">
            <a:off x="7238702" y="4876424"/>
            <a:ext cx="1066522" cy="3047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25" name="Line 23"/>
          <p:cNvSpPr>
            <a:spLocks noChangeShapeType="1"/>
          </p:cNvSpPr>
          <p:nvPr/>
        </p:nvSpPr>
        <p:spPr bwMode="auto">
          <a:xfrm>
            <a:off x="8609946" y="4800243"/>
            <a:ext cx="3809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399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5626" name="Text Box 24"/>
          <p:cNvSpPr txBox="1">
            <a:spLocks noChangeArrowheads="1"/>
          </p:cNvSpPr>
          <p:nvPr/>
        </p:nvSpPr>
        <p:spPr bwMode="auto">
          <a:xfrm>
            <a:off x="6096001" y="5104965"/>
            <a:ext cx="609441" cy="36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799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25627" name="Text Box 25"/>
          <p:cNvSpPr txBox="1">
            <a:spLocks noChangeArrowheads="1"/>
          </p:cNvSpPr>
          <p:nvPr/>
        </p:nvSpPr>
        <p:spPr bwMode="auto">
          <a:xfrm>
            <a:off x="7543424" y="5028785"/>
            <a:ext cx="457081" cy="36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l-GR" altLang="en-US" sz="1799">
                <a:solidFill>
                  <a:srgbClr val="FF0000"/>
                </a:solidFill>
              </a:rPr>
              <a:t>Θ</a:t>
            </a:r>
          </a:p>
        </p:txBody>
      </p:sp>
      <p:sp>
        <p:nvSpPr>
          <p:cNvPr id="25628" name="Rectangle 26"/>
          <p:cNvSpPr>
            <a:spLocks noChangeArrowheads="1"/>
          </p:cNvSpPr>
          <p:nvPr/>
        </p:nvSpPr>
        <p:spPr bwMode="auto">
          <a:xfrm>
            <a:off x="4238446" y="4547896"/>
            <a:ext cx="364107" cy="36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8EB4E3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95B3D7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EBF1DE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EBF1DE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l-GR" altLang="en-US" sz="1799">
                <a:solidFill>
                  <a:srgbClr val="FF0000"/>
                </a:solidFill>
              </a:rPr>
              <a:t>Θ</a:t>
            </a:r>
            <a:endParaRPr lang="en-US" altLang="en-US" sz="1799">
              <a:solidFill>
                <a:srgbClr val="FF0000"/>
              </a:solidFill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484AF9-A55C-49E0-9345-AD714D07C1CC}" type="slidenum">
              <a:rPr lang="en-US">
                <a:solidFill>
                  <a:srgbClr val="3333CC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27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as a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  <a:p>
            <a:r>
              <a:rPr lang="en-US" dirty="0"/>
              <a:t>Weakness</a:t>
            </a:r>
          </a:p>
          <a:p>
            <a:r>
              <a:rPr lang="en-US" dirty="0" smtClean="0"/>
              <a:t>Strength</a:t>
            </a:r>
            <a:r>
              <a:rPr lang="en-US" dirty="0"/>
              <a:t>s</a:t>
            </a:r>
          </a:p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63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75531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as a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he-IL" dirty="0"/>
          </a:p>
          <a:p>
            <a:r>
              <a:rPr lang="en-US" dirty="0"/>
              <a:t>Weakness</a:t>
            </a:r>
          </a:p>
          <a:p>
            <a:pPr lvl="1"/>
            <a:r>
              <a:rPr lang="en-US" dirty="0"/>
              <a:t>Long training time </a:t>
            </a:r>
          </a:p>
          <a:p>
            <a:pPr lvl="1"/>
            <a:r>
              <a:rPr lang="en-US" dirty="0"/>
              <a:t>Best parameter settings typically determined empirically</a:t>
            </a:r>
          </a:p>
          <a:p>
            <a:pPr lvl="1"/>
            <a:r>
              <a:rPr lang="en-US" dirty="0"/>
              <a:t>Poor interpretability</a:t>
            </a:r>
          </a:p>
          <a:p>
            <a:r>
              <a:rPr lang="en-US" dirty="0" smtClean="0"/>
              <a:t>Strengths</a:t>
            </a:r>
            <a:endParaRPr lang="en-US" dirty="0"/>
          </a:p>
          <a:p>
            <a:pPr lvl="1"/>
            <a:r>
              <a:rPr lang="en-US" dirty="0"/>
              <a:t>High tolerance to noisy data </a:t>
            </a:r>
          </a:p>
          <a:p>
            <a:pPr lvl="1"/>
            <a:r>
              <a:rPr lang="en-US" dirty="0"/>
              <a:t>Ability to classify untrained patterns </a:t>
            </a:r>
          </a:p>
          <a:p>
            <a:pPr lvl="1"/>
            <a:r>
              <a:rPr lang="en-US" dirty="0"/>
              <a:t>Well-suited for continuous-valued inputs and outputs</a:t>
            </a:r>
          </a:p>
          <a:p>
            <a:pPr lvl="1"/>
            <a:r>
              <a:rPr lang="en-US" dirty="0"/>
              <a:t>Successful on an array of real-world data, e.g., hand-written letters</a:t>
            </a:r>
          </a:p>
          <a:p>
            <a:pPr lvl="1"/>
            <a:r>
              <a:rPr lang="en-US" dirty="0"/>
              <a:t>Algorithms are inherently parallel</a:t>
            </a:r>
          </a:p>
          <a:p>
            <a:pPr lvl="1"/>
            <a:r>
              <a:rPr lang="en-US" dirty="0"/>
              <a:t>Techniques have recently been developed for the extraction of rules from trained neural networks (still an active research area)</a:t>
            </a:r>
          </a:p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64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76522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Iteratively process a set of training tuples &amp; compare the network's prediction with the actual known target value</a:t>
            </a:r>
          </a:p>
          <a:p>
            <a:r>
              <a:rPr lang="en-US" dirty="0"/>
              <a:t>For each training tuple, the weights are modified to </a:t>
            </a:r>
            <a:r>
              <a:rPr lang="en-US" b="1" dirty="0"/>
              <a:t>minimize a loss function (e.g., the mean squared error) </a:t>
            </a:r>
            <a:r>
              <a:rPr lang="en-US" dirty="0"/>
              <a:t>between the network's prediction and the actual target value </a:t>
            </a:r>
          </a:p>
          <a:p>
            <a:r>
              <a:rPr lang="en-US" dirty="0"/>
              <a:t>Modifications are made in the “</a:t>
            </a:r>
            <a:r>
              <a:rPr lang="en-US" b="1" dirty="0"/>
              <a:t>backwards</a:t>
            </a:r>
            <a:r>
              <a:rPr lang="en-US" dirty="0"/>
              <a:t>” direction: from the output layer, through each hidden layer down to the first hidden layer, hence “</a:t>
            </a:r>
            <a:r>
              <a:rPr lang="en-US" b="1" dirty="0"/>
              <a:t>backpropagation</a:t>
            </a:r>
            <a:r>
              <a:rPr lang="en-US" dirty="0"/>
              <a:t>”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Initialize weights to small random numbers, associated with biases </a:t>
            </a:r>
          </a:p>
          <a:p>
            <a:pPr lvl="1"/>
            <a:r>
              <a:rPr lang="en-US" dirty="0"/>
              <a:t>Propagate the inputs forward (by applying activation function) </a:t>
            </a:r>
          </a:p>
          <a:p>
            <a:pPr lvl="1"/>
            <a:r>
              <a:rPr lang="en-US" dirty="0"/>
              <a:t>Backpropagate the error (by updating weights and biases)</a:t>
            </a:r>
          </a:p>
          <a:p>
            <a:pPr lvl="1"/>
            <a:r>
              <a:rPr lang="en-US" dirty="0"/>
              <a:t>Terminating condition (when error is very small, etc.)</a:t>
            </a:r>
          </a:p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65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97502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Space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neural-network layout, the weights and biases are free parameters that define a </a:t>
            </a:r>
            <a:r>
              <a:rPr lang="en-US" i="1" dirty="0"/>
              <a:t>space</a:t>
            </a:r>
            <a:endParaRPr lang="en-US" dirty="0"/>
          </a:p>
          <a:p>
            <a:r>
              <a:rPr lang="en-US" dirty="0"/>
              <a:t>Each point in this </a:t>
            </a:r>
            <a:r>
              <a:rPr lang="en-US" i="1" dirty="0"/>
              <a:t>Weight Space </a:t>
            </a:r>
            <a:r>
              <a:rPr lang="en-US" dirty="0"/>
              <a:t>specifies a network</a:t>
            </a:r>
          </a:p>
          <a:p>
            <a:pPr lvl="1"/>
            <a:r>
              <a:rPr lang="en-US" dirty="0"/>
              <a:t>weight space is a </a:t>
            </a:r>
            <a:r>
              <a:rPr lang="en-US" i="1" dirty="0"/>
              <a:t>continuous </a:t>
            </a:r>
            <a:r>
              <a:rPr lang="en-US" dirty="0"/>
              <a:t>space we search</a:t>
            </a:r>
          </a:p>
          <a:p>
            <a:r>
              <a:rPr lang="en-US" dirty="0"/>
              <a:t>Associated with each point is an </a:t>
            </a:r>
            <a:r>
              <a:rPr lang="en-US" i="1" dirty="0"/>
              <a:t>error rate, </a:t>
            </a:r>
            <a:r>
              <a:rPr lang="en-US" b="1" dirty="0"/>
              <a:t>E</a:t>
            </a:r>
            <a:r>
              <a:rPr lang="en-US" dirty="0"/>
              <a:t>, over the training data</a:t>
            </a:r>
          </a:p>
          <a:p>
            <a:r>
              <a:rPr lang="en-US" dirty="0"/>
              <a:t>Backprop performs gradient descent in weight space</a:t>
            </a:r>
          </a:p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66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4142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C6062-266A-45E4-B4C9-448A5040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575"/>
            <a:ext cx="10820400" cy="680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67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330127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Gradient-Descent Rule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1598" indent="0">
              <a:buNone/>
            </a:pPr>
            <a:endParaRPr lang="en-US" dirty="0"/>
          </a:p>
          <a:p>
            <a:pPr marL="101598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6CC1F-2FDE-432D-B9D9-37476CD1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65" y="1529963"/>
            <a:ext cx="9798913" cy="4942662"/>
          </a:xfrm>
          <a:prstGeom prst="rect">
            <a:avLst/>
          </a:prstGeom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68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50983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‘On Line’ vs. ‘Batch’ Backprop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Technically, we should look at the error gradient for the </a:t>
            </a:r>
            <a:r>
              <a:rPr lang="en-US" u="sng" dirty="0"/>
              <a:t>entire training set</a:t>
            </a:r>
            <a:r>
              <a:rPr lang="en-US" dirty="0"/>
              <a:t>, before taking a step in weight space (‘</a:t>
            </a:r>
            <a:r>
              <a:rPr lang="en-US" u="sng" dirty="0"/>
              <a:t>batch</a:t>
            </a:r>
            <a:r>
              <a:rPr lang="en-US" dirty="0"/>
              <a:t>’ backprop)</a:t>
            </a:r>
          </a:p>
          <a:p>
            <a:r>
              <a:rPr lang="en-US" i="1" dirty="0"/>
              <a:t>However</a:t>
            </a:r>
            <a:r>
              <a:rPr lang="en-US" dirty="0"/>
              <a:t>, in practice we take a step after each example (‘</a:t>
            </a:r>
            <a:r>
              <a:rPr lang="en-US" u="sng" dirty="0"/>
              <a:t>on-line</a:t>
            </a:r>
            <a:r>
              <a:rPr lang="en-US" dirty="0"/>
              <a:t>’ backprop)</a:t>
            </a:r>
          </a:p>
          <a:p>
            <a:pPr lvl="1"/>
            <a:r>
              <a:rPr lang="en-US" dirty="0"/>
              <a:t>Much faster convergence (learn after each example)</a:t>
            </a:r>
          </a:p>
          <a:p>
            <a:pPr lvl="1"/>
            <a:r>
              <a:rPr lang="en-US" dirty="0"/>
              <a:t>Called ‘</a:t>
            </a:r>
            <a:r>
              <a:rPr lang="en-US" u="sng" dirty="0"/>
              <a:t>stochastic</a:t>
            </a:r>
            <a:r>
              <a:rPr lang="en-US" dirty="0"/>
              <a:t>’ gradient descent</a:t>
            </a:r>
          </a:p>
          <a:p>
            <a:pPr lvl="1"/>
            <a:r>
              <a:rPr lang="en-US" dirty="0"/>
              <a:t>Stochastic gradient descent quite popular at Google, Facebook, Microsoft, etc. due to easy parallelism</a:t>
            </a:r>
          </a:p>
          <a:p>
            <a:pPr marL="101598" indent="0">
              <a:buNone/>
            </a:pP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69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42809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5858" name="Picture 2" descr="Why Deep Learni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09" y="0"/>
            <a:ext cx="91236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90477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 for the Perceptron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79FBD-D68E-456F-A663-F8AB26D4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04" y="1391805"/>
            <a:ext cx="10039350" cy="46958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1598" indent="0">
              <a:buNone/>
            </a:pPr>
            <a:endParaRPr lang="en-US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9903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Example: Autonomous Vehicle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2BED5-31E0-4CE9-9ECB-0DF2B8A0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85" y="1482571"/>
            <a:ext cx="7706471" cy="514460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E5778D-5D59-4CE6-881E-950DF0EC7BB1}"/>
              </a:ext>
            </a:extLst>
          </p:cNvPr>
          <p:cNvSpPr/>
          <p:nvPr/>
        </p:nvSpPr>
        <p:spPr>
          <a:xfrm>
            <a:off x="8966447" y="6223247"/>
            <a:ext cx="337351" cy="4705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65994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Example: Autonomous Vehicle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E5778D-5D59-4CE6-881E-950DF0EC7BB1}"/>
              </a:ext>
            </a:extLst>
          </p:cNvPr>
          <p:cNvSpPr/>
          <p:nvPr/>
        </p:nvSpPr>
        <p:spPr>
          <a:xfrm>
            <a:off x="8966447" y="6223247"/>
            <a:ext cx="337351" cy="4705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66EAB-9600-4F07-BA13-B51ADC92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53" y="1463363"/>
            <a:ext cx="7883477" cy="51638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D02EB6-4ABB-4BA6-9D69-5ECB4176CE62}"/>
              </a:ext>
            </a:extLst>
          </p:cNvPr>
          <p:cNvSpPr/>
          <p:nvPr/>
        </p:nvSpPr>
        <p:spPr>
          <a:xfrm>
            <a:off x="8941293" y="6313501"/>
            <a:ext cx="337351" cy="4705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76869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Example: Autonomous Vehicle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E5778D-5D59-4CE6-881E-950DF0EC7BB1}"/>
              </a:ext>
            </a:extLst>
          </p:cNvPr>
          <p:cNvSpPr/>
          <p:nvPr/>
        </p:nvSpPr>
        <p:spPr>
          <a:xfrm>
            <a:off x="8966447" y="6223247"/>
            <a:ext cx="337351" cy="4705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D02EB6-4ABB-4BA6-9D69-5ECB4176CE62}"/>
              </a:ext>
            </a:extLst>
          </p:cNvPr>
          <p:cNvSpPr/>
          <p:nvPr/>
        </p:nvSpPr>
        <p:spPr>
          <a:xfrm>
            <a:off x="8941293" y="6313501"/>
            <a:ext cx="337351" cy="4705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D5391-48CF-4B5D-A27F-692D91A8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10" y="1281044"/>
            <a:ext cx="7919286" cy="535184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2DE5580-1388-442A-ADDC-EBE5B6451BFC}"/>
              </a:ext>
            </a:extLst>
          </p:cNvPr>
          <p:cNvSpPr/>
          <p:nvPr/>
        </p:nvSpPr>
        <p:spPr>
          <a:xfrm>
            <a:off x="9209103" y="6341613"/>
            <a:ext cx="337351" cy="4705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10798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71600" y="87653"/>
            <a:ext cx="10512862" cy="867804"/>
          </a:xfrm>
        </p:spPr>
        <p:txBody>
          <a:bodyPr/>
          <a:lstStyle/>
          <a:p>
            <a:pPr algn="l" rtl="0"/>
            <a:r>
              <a:rPr lang="en-US" b="1" dirty="0"/>
              <a:t>Backpropagation Algorithm</a:t>
            </a:r>
            <a:endParaRPr lang="he-IL" b="1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91968" y="987785"/>
            <a:ext cx="4910741" cy="2985315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91967" y="4176058"/>
            <a:ext cx="3440226" cy="1045647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91968" y="5424663"/>
            <a:ext cx="2701851" cy="107971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33400" y="838201"/>
            <a:ext cx="5817124" cy="5796809"/>
            <a:chOff x="531812" y="838200"/>
            <a:chExt cx="5817124" cy="5796809"/>
          </a:xfrm>
        </p:grpSpPr>
        <p:sp>
          <p:nvSpPr>
            <p:cNvPr id="11" name="חץ ימינה 10"/>
            <p:cNvSpPr/>
            <p:nvPr/>
          </p:nvSpPr>
          <p:spPr>
            <a:xfrm>
              <a:off x="5282136" y="2590800"/>
              <a:ext cx="1066800" cy="555697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799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31812" y="838200"/>
              <a:ext cx="5347355" cy="5796809"/>
              <a:chOff x="0" y="1060299"/>
              <a:chExt cx="5347355" cy="5796809"/>
            </a:xfrm>
          </p:grpSpPr>
          <p:pic>
            <p:nvPicPr>
              <p:cNvPr id="4" name="תמונה 3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060299"/>
                <a:ext cx="5347355" cy="5796809"/>
              </a:xfrm>
              <a:prstGeom prst="rect">
                <a:avLst/>
              </a:prstGeom>
            </p:spPr>
          </p:pic>
          <p:sp>
            <p:nvSpPr>
              <p:cNvPr id="10" name="מלבן מעוגל 9"/>
              <p:cNvSpPr/>
              <p:nvPr/>
            </p:nvSpPr>
            <p:spPr>
              <a:xfrm>
                <a:off x="1071437" y="2645081"/>
                <a:ext cx="3401075" cy="907106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sz="1799"/>
              </a:p>
            </p:txBody>
          </p:sp>
          <p:sp>
            <p:nvSpPr>
              <p:cNvPr id="3" name="אליפסה 2"/>
              <p:cNvSpPr/>
              <p:nvPr/>
            </p:nvSpPr>
            <p:spPr>
              <a:xfrm>
                <a:off x="1790234" y="3619450"/>
                <a:ext cx="1538960" cy="339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Calculate error</a:t>
                </a:r>
                <a:endParaRPr lang="he-IL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יהלום 4"/>
              <p:cNvSpPr/>
              <p:nvPr/>
            </p:nvSpPr>
            <p:spPr>
              <a:xfrm>
                <a:off x="1473660" y="4302734"/>
                <a:ext cx="2172107" cy="457081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050" b="1" dirty="0" err="1">
                    <a:solidFill>
                      <a:schemeClr val="tx1"/>
                    </a:solidFill>
                  </a:rPr>
                  <a:t>error≤error</a:t>
                </a:r>
                <a:r>
                  <a:rPr lang="en-US" sz="1050" b="1" baseline="-25000" dirty="0" err="1">
                    <a:solidFill>
                      <a:schemeClr val="tx1"/>
                    </a:solidFill>
                  </a:rPr>
                  <a:t>min</a:t>
                </a:r>
                <a:endParaRPr lang="he-IL" sz="105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1623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77605" y="110089"/>
            <a:ext cx="10512862" cy="791604"/>
          </a:xfrm>
        </p:spPr>
        <p:txBody>
          <a:bodyPr/>
          <a:lstStyle/>
          <a:p>
            <a:pPr algn="l" rtl="0"/>
            <a:r>
              <a:rPr lang="en-US" b="1" dirty="0"/>
              <a:t>Backpropagation Algorithm</a:t>
            </a:r>
            <a:endParaRPr lang="he-IL" b="1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50525" y="4287723"/>
            <a:ext cx="3829513" cy="85595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8784" y="3005527"/>
            <a:ext cx="4303689" cy="883027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58840" y="530182"/>
            <a:ext cx="3768770" cy="21083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0525" y="2636290"/>
            <a:ext cx="4303689" cy="3692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799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error of unit  j in the </a:t>
            </a:r>
            <a:r>
              <a:rPr lang="en-US" sz="1799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r>
              <a:rPr lang="en-US" sz="1799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he-IL" sz="1799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0525" y="3877419"/>
            <a:ext cx="4303689" cy="6461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799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error of unit  j in the </a:t>
            </a:r>
            <a:r>
              <a:rPr lang="en-US" sz="1799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r>
              <a:rPr lang="en-US" sz="1799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he-IL" sz="1799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he-IL" sz="1799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2383" y="5158323"/>
            <a:ext cx="5381684" cy="14766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799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actual output</a:t>
            </a:r>
          </a:p>
          <a:p>
            <a:pPr algn="l" rtl="0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799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known target value of the given training tuple </a:t>
            </a:r>
          </a:p>
          <a:p>
            <a:pPr algn="l" rtl="0"/>
            <a:r>
              <a:rPr lang="en-US" sz="1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799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jk</a:t>
            </a:r>
            <a:r>
              <a:rPr lang="en-US" sz="1799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weight of the connection from unit j to a unit k in the next layer </a:t>
            </a:r>
          </a:p>
          <a:p>
            <a:pPr algn="l" rtl="0"/>
            <a:r>
              <a:rPr lang="en-US" sz="1799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</a:t>
            </a:r>
            <a:r>
              <a:rPr lang="en-US" sz="1799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79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error of unit </a:t>
            </a:r>
            <a:r>
              <a:rPr lang="en-US" sz="179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he-IL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28379" y="1135621"/>
            <a:ext cx="5348748" cy="5505864"/>
            <a:chOff x="0" y="1059681"/>
            <a:chExt cx="5348748" cy="5798319"/>
          </a:xfrm>
        </p:grpSpPr>
        <p:pic>
          <p:nvPicPr>
            <p:cNvPr id="22" name="תמונה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9681"/>
              <a:ext cx="5348748" cy="5798319"/>
            </a:xfrm>
            <a:prstGeom prst="rect">
              <a:avLst/>
            </a:prstGeom>
          </p:spPr>
        </p:pic>
        <p:sp>
          <p:nvSpPr>
            <p:cNvPr id="23" name="אליפסה 4"/>
            <p:cNvSpPr/>
            <p:nvPr/>
          </p:nvSpPr>
          <p:spPr>
            <a:xfrm>
              <a:off x="1790700" y="3619500"/>
              <a:ext cx="1539361" cy="3393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Calculate error</a:t>
              </a:r>
              <a:endParaRPr lang="he-IL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מלבן מעוגל 12"/>
            <p:cNvSpPr/>
            <p:nvPr/>
          </p:nvSpPr>
          <p:spPr>
            <a:xfrm>
              <a:off x="1295400" y="3444977"/>
              <a:ext cx="2797277" cy="732938"/>
            </a:xfrm>
            <a:prstGeom prst="round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3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12962" y="259795"/>
            <a:ext cx="10512862" cy="639204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/>
              <a:t>Backpropagation Algorithm</a:t>
            </a:r>
            <a:endParaRPr lang="he-IL" b="1" dirty="0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62800" y="929603"/>
            <a:ext cx="3768770" cy="21083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1" y="3458157"/>
            <a:ext cx="4303689" cy="3692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799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the weights and the biases:</a:t>
            </a:r>
            <a:endParaRPr lang="he-IL" sz="1799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85176" y="5274064"/>
                <a:ext cx="5381684" cy="6461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1799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sz="17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the learning rate, a constant typically having a value between 0.0 and 1.0. </a:t>
                </a:r>
                <a:endParaRPr lang="he-IL" sz="1799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176" y="5274064"/>
                <a:ext cx="5381684" cy="646163"/>
              </a:xfrm>
              <a:prstGeom prst="rect">
                <a:avLst/>
              </a:prstGeom>
              <a:blipFill>
                <a:blip r:embed="rId3"/>
                <a:stretch>
                  <a:fillRect l="-793" t="-2830" b="-132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תמונה 1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6001" y="4058792"/>
            <a:ext cx="2379061" cy="843544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76019" y="4053851"/>
            <a:ext cx="1934343" cy="92788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23295" y="1219200"/>
            <a:ext cx="5348748" cy="5310916"/>
            <a:chOff x="0" y="1059681"/>
            <a:chExt cx="5348748" cy="5798319"/>
          </a:xfrm>
        </p:grpSpPr>
        <p:pic>
          <p:nvPicPr>
            <p:cNvPr id="24" name="תמונה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59681"/>
              <a:ext cx="5348748" cy="5798319"/>
            </a:xfrm>
            <a:prstGeom prst="rect">
              <a:avLst/>
            </a:prstGeom>
          </p:spPr>
        </p:pic>
        <p:sp>
          <p:nvSpPr>
            <p:cNvPr id="25" name="אליפסה 4"/>
            <p:cNvSpPr/>
            <p:nvPr/>
          </p:nvSpPr>
          <p:spPr>
            <a:xfrm>
              <a:off x="1790700" y="3619500"/>
              <a:ext cx="1539361" cy="3393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Calculate error</a:t>
              </a:r>
              <a:endParaRPr lang="he-IL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מלבן מעוגל 12"/>
            <p:cNvSpPr/>
            <p:nvPr/>
          </p:nvSpPr>
          <p:spPr>
            <a:xfrm>
              <a:off x="1295400" y="5899509"/>
              <a:ext cx="2797277" cy="602506"/>
            </a:xfrm>
            <a:prstGeom prst="round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9263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67CFE0-EA4D-448A-86A6-BF69C74F572C}" type="slidenum">
              <a:rPr lang="he-IL" smtClean="0">
                <a:solidFill>
                  <a:srgbClr val="3333CC"/>
                </a:solidFill>
              </a:rPr>
              <a:pPr>
                <a:defRPr/>
              </a:pPr>
              <a:t>77</a:t>
            </a:fld>
            <a:endParaRPr lang="en-US">
              <a:solidFill>
                <a:srgbClr val="3333CC"/>
              </a:solidFill>
            </a:endParaRPr>
          </a:p>
        </p:txBody>
      </p:sp>
      <p:sp>
        <p:nvSpPr>
          <p:cNvPr id="8" name="כותרת 1"/>
          <p:cNvSpPr txBox="1">
            <a:spLocks/>
          </p:cNvSpPr>
          <p:nvPr/>
        </p:nvSpPr>
        <p:spPr>
          <a:xfrm>
            <a:off x="1371600" y="37395"/>
            <a:ext cx="10512862" cy="1325218"/>
          </a:xfrm>
          <a:prstGeom prst="rect">
            <a:avLst/>
          </a:prstGeom>
        </p:spPr>
        <p:txBody>
          <a:bodyPr vert="horz" lIns="91416" tIns="45708" rIns="91416" bIns="45708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defRPr/>
            </a:pPr>
            <a:r>
              <a:rPr lang="en-US" sz="3200" b="1" dirty="0">
                <a:solidFill>
                  <a:schemeClr val="tx2"/>
                </a:solidFill>
              </a:rPr>
              <a:t>Backpropagation Algorithm</a:t>
            </a:r>
            <a:endParaRPr lang="he-IL" sz="3200" b="1" dirty="0">
              <a:solidFill>
                <a:schemeClr val="tx2"/>
              </a:solidFill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6201" y="1066801"/>
            <a:ext cx="5055375" cy="55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7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2626" y="166187"/>
            <a:ext cx="9601200" cy="937923"/>
          </a:xfrm>
          <a:ln w="25400">
            <a:noFill/>
          </a:ln>
        </p:spPr>
        <p:txBody>
          <a:bodyPr>
            <a:normAutofit/>
          </a:bodyPr>
          <a:lstStyle/>
          <a:p>
            <a:pPr algn="l" rtl="0"/>
            <a:r>
              <a:rPr lang="en-US" sz="3599" b="1" dirty="0"/>
              <a:t>Example - Multilayer Feed-Forward NN</a:t>
            </a:r>
            <a:endParaRPr lang="he-IL" sz="3599" b="1" dirty="0"/>
          </a:p>
        </p:txBody>
      </p:sp>
      <p:sp>
        <p:nvSpPr>
          <p:cNvPr id="4" name="אליפסה 3"/>
          <p:cNvSpPr/>
          <p:nvPr/>
        </p:nvSpPr>
        <p:spPr>
          <a:xfrm>
            <a:off x="1320998" y="1970583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1</a:t>
            </a:r>
            <a:endParaRPr lang="he-IL" sz="1799" b="1" dirty="0"/>
          </a:p>
        </p:txBody>
      </p:sp>
      <p:sp>
        <p:nvSpPr>
          <p:cNvPr id="5" name="אליפסה 4"/>
          <p:cNvSpPr/>
          <p:nvPr/>
        </p:nvSpPr>
        <p:spPr>
          <a:xfrm>
            <a:off x="1320998" y="3546024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2</a:t>
            </a:r>
            <a:endParaRPr lang="he-IL" sz="1799" b="1" dirty="0"/>
          </a:p>
        </p:txBody>
      </p:sp>
      <p:sp>
        <p:nvSpPr>
          <p:cNvPr id="6" name="אליפסה 5"/>
          <p:cNvSpPr/>
          <p:nvPr/>
        </p:nvSpPr>
        <p:spPr>
          <a:xfrm>
            <a:off x="1320998" y="5119890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3</a:t>
            </a:r>
            <a:endParaRPr lang="he-IL" sz="1799" b="1" dirty="0"/>
          </a:p>
        </p:txBody>
      </p:sp>
      <p:sp>
        <p:nvSpPr>
          <p:cNvPr id="7" name="אליפסה 6"/>
          <p:cNvSpPr/>
          <p:nvPr/>
        </p:nvSpPr>
        <p:spPr>
          <a:xfrm>
            <a:off x="3743055" y="2677413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4</a:t>
            </a:r>
            <a:endParaRPr lang="he-IL" sz="1799" b="1" dirty="0"/>
          </a:p>
        </p:txBody>
      </p:sp>
      <p:sp>
        <p:nvSpPr>
          <p:cNvPr id="8" name="אליפסה 7"/>
          <p:cNvSpPr/>
          <p:nvPr/>
        </p:nvSpPr>
        <p:spPr>
          <a:xfrm>
            <a:off x="3743055" y="4281126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5</a:t>
            </a:r>
            <a:endParaRPr lang="he-IL" sz="1799" b="1" dirty="0"/>
          </a:p>
        </p:txBody>
      </p:sp>
      <p:sp>
        <p:nvSpPr>
          <p:cNvPr id="9" name="אליפסה 8"/>
          <p:cNvSpPr/>
          <p:nvPr/>
        </p:nvSpPr>
        <p:spPr>
          <a:xfrm>
            <a:off x="6223227" y="3451782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6</a:t>
            </a:r>
            <a:endParaRPr lang="he-IL" sz="1799" b="1" dirty="0"/>
          </a:p>
        </p:txBody>
      </p:sp>
      <p:cxnSp>
        <p:nvCxnSpPr>
          <p:cNvPr id="11" name="מחבר חץ ישר 10"/>
          <p:cNvCxnSpPr>
            <a:stCxn id="4" idx="6"/>
            <a:endCxn id="7" idx="2"/>
          </p:cNvCxnSpPr>
          <p:nvPr/>
        </p:nvCxnSpPr>
        <p:spPr>
          <a:xfrm>
            <a:off x="2112642" y="2258025"/>
            <a:ext cx="1630412" cy="706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>
            <a:stCxn id="4" idx="6"/>
            <a:endCxn id="8" idx="2"/>
          </p:cNvCxnSpPr>
          <p:nvPr/>
        </p:nvCxnSpPr>
        <p:spPr>
          <a:xfrm>
            <a:off x="2112642" y="2258026"/>
            <a:ext cx="1630412" cy="2310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/>
          <p:cNvCxnSpPr>
            <a:stCxn id="5" idx="6"/>
            <a:endCxn id="7" idx="2"/>
          </p:cNvCxnSpPr>
          <p:nvPr/>
        </p:nvCxnSpPr>
        <p:spPr>
          <a:xfrm flipV="1">
            <a:off x="2112642" y="2964856"/>
            <a:ext cx="1630412" cy="868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/>
          <p:cNvCxnSpPr>
            <a:stCxn id="5" idx="6"/>
            <a:endCxn id="8" idx="2"/>
          </p:cNvCxnSpPr>
          <p:nvPr/>
        </p:nvCxnSpPr>
        <p:spPr>
          <a:xfrm>
            <a:off x="2112642" y="3833466"/>
            <a:ext cx="1630412" cy="7351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/>
          <p:cNvCxnSpPr>
            <a:stCxn id="6" idx="6"/>
            <a:endCxn id="7" idx="2"/>
          </p:cNvCxnSpPr>
          <p:nvPr/>
        </p:nvCxnSpPr>
        <p:spPr>
          <a:xfrm flipV="1">
            <a:off x="2112642" y="2964856"/>
            <a:ext cx="1630412" cy="2442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/>
          <p:cNvCxnSpPr>
            <a:stCxn id="6" idx="6"/>
            <a:endCxn id="8" idx="2"/>
          </p:cNvCxnSpPr>
          <p:nvPr/>
        </p:nvCxnSpPr>
        <p:spPr>
          <a:xfrm flipV="1">
            <a:off x="2112642" y="4568568"/>
            <a:ext cx="1630412" cy="838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/>
          <p:cNvCxnSpPr>
            <a:stCxn id="7" idx="6"/>
            <a:endCxn id="9" idx="2"/>
          </p:cNvCxnSpPr>
          <p:nvPr/>
        </p:nvCxnSpPr>
        <p:spPr>
          <a:xfrm>
            <a:off x="4534700" y="2964855"/>
            <a:ext cx="1688527" cy="7743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חץ ישר 24"/>
          <p:cNvCxnSpPr>
            <a:stCxn id="8" idx="6"/>
            <a:endCxn id="9" idx="2"/>
          </p:cNvCxnSpPr>
          <p:nvPr/>
        </p:nvCxnSpPr>
        <p:spPr>
          <a:xfrm flipV="1">
            <a:off x="4534700" y="3739223"/>
            <a:ext cx="1688527" cy="8293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/>
          <p:cNvCxnSpPr>
            <a:stCxn id="9" idx="6"/>
          </p:cNvCxnSpPr>
          <p:nvPr/>
        </p:nvCxnSpPr>
        <p:spPr>
          <a:xfrm>
            <a:off x="7014872" y="3739223"/>
            <a:ext cx="416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7214" y="1970581"/>
            <a:ext cx="497602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X</a:t>
            </a:r>
            <a:r>
              <a:rPr lang="en-US" sz="1999" b="1" baseline="-25000" dirty="0"/>
              <a:t>1</a:t>
            </a:r>
            <a:endParaRPr lang="he-IL" sz="1999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47214" y="3640256"/>
            <a:ext cx="497602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X</a:t>
            </a:r>
            <a:r>
              <a:rPr lang="en-US" sz="1999" b="1" baseline="-25000" dirty="0"/>
              <a:t>2</a:t>
            </a:r>
            <a:endParaRPr lang="he-IL" sz="1999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47214" y="5176433"/>
            <a:ext cx="497602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X</a:t>
            </a:r>
            <a:r>
              <a:rPr lang="en-US" sz="1999" b="1" baseline="-25000" dirty="0"/>
              <a:t>3</a:t>
            </a:r>
            <a:endParaRPr lang="he-IL" sz="1999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746747" y="2141790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w</a:t>
            </a:r>
            <a:r>
              <a:rPr lang="en-US" sz="1999" b="1" baseline="-25000" dirty="0"/>
              <a:t>14</a:t>
            </a:r>
            <a:endParaRPr lang="he-IL" sz="1999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824730" y="2671126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w</a:t>
            </a:r>
            <a:r>
              <a:rPr lang="en-US" sz="1999" b="1" baseline="-25000" dirty="0"/>
              <a:t>15</a:t>
            </a:r>
            <a:endParaRPr lang="he-IL" sz="1999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98036" y="3198890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w</a:t>
            </a:r>
            <a:r>
              <a:rPr lang="en-US" sz="1999" b="1" baseline="-25000" dirty="0"/>
              <a:t>24</a:t>
            </a:r>
            <a:endParaRPr lang="he-IL" sz="1999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050914" y="3933988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w</a:t>
            </a:r>
            <a:r>
              <a:rPr lang="en-US" sz="1999" b="1" baseline="-25000" dirty="0"/>
              <a:t>25</a:t>
            </a:r>
            <a:endParaRPr lang="he-IL" sz="1999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787033" y="4669086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w</a:t>
            </a:r>
            <a:r>
              <a:rPr lang="en-US" sz="1999" b="1" baseline="-25000" dirty="0"/>
              <a:t>34</a:t>
            </a:r>
            <a:endParaRPr lang="he-IL" sz="1999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559829" y="5168578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w</a:t>
            </a:r>
            <a:r>
              <a:rPr lang="en-US" sz="1999" b="1" baseline="-25000" dirty="0"/>
              <a:t>35</a:t>
            </a:r>
            <a:endParaRPr lang="he-IL" sz="1999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793401" y="2765370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w</a:t>
            </a:r>
            <a:r>
              <a:rPr lang="en-US" sz="1999" b="1" baseline="-25000" dirty="0"/>
              <a:t>46</a:t>
            </a:r>
            <a:endParaRPr lang="he-IL" sz="1999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887647" y="4282692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w</a:t>
            </a:r>
            <a:r>
              <a:rPr lang="en-US" sz="1999" b="1" baseline="-25000" dirty="0"/>
              <a:t>56</a:t>
            </a:r>
            <a:endParaRPr lang="he-IL" sz="1999" b="1" dirty="0"/>
          </a:p>
        </p:txBody>
      </p:sp>
      <p:sp>
        <p:nvSpPr>
          <p:cNvPr id="41" name="מלבן מעוגל 40"/>
          <p:cNvSpPr/>
          <p:nvPr/>
        </p:nvSpPr>
        <p:spPr>
          <a:xfrm>
            <a:off x="8153400" y="2934222"/>
            <a:ext cx="2111054" cy="529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179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0.9</a:t>
            </a:r>
          </a:p>
          <a:p>
            <a:pPr algn="l" rtl="0"/>
            <a:endParaRPr lang="he-IL" sz="1799" b="1" dirty="0"/>
          </a:p>
        </p:txBody>
      </p:sp>
      <p:sp>
        <p:nvSpPr>
          <p:cNvPr id="42" name="מלבן מעוגל 41"/>
          <p:cNvSpPr/>
          <p:nvPr/>
        </p:nvSpPr>
        <p:spPr>
          <a:xfrm>
            <a:off x="8153400" y="3828229"/>
            <a:ext cx="1882454" cy="6864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79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X=(1,0,1)</a:t>
            </a:r>
          </a:p>
          <a:p>
            <a:r>
              <a:rPr lang="en-US" sz="179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label = 1</a:t>
            </a:r>
            <a:endParaRPr lang="he-IL" sz="1799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86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אליפסה 4"/>
          <p:cNvSpPr/>
          <p:nvPr/>
        </p:nvSpPr>
        <p:spPr>
          <a:xfrm>
            <a:off x="1320998" y="1970583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1</a:t>
            </a:r>
            <a:endParaRPr lang="he-IL" sz="1799" b="1" dirty="0"/>
          </a:p>
        </p:txBody>
      </p:sp>
      <p:sp>
        <p:nvSpPr>
          <p:cNvPr id="6" name="אליפסה 5"/>
          <p:cNvSpPr/>
          <p:nvPr/>
        </p:nvSpPr>
        <p:spPr>
          <a:xfrm>
            <a:off x="1320998" y="3546024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2</a:t>
            </a:r>
            <a:endParaRPr lang="he-IL" sz="1799" b="1" dirty="0"/>
          </a:p>
        </p:txBody>
      </p:sp>
      <p:sp>
        <p:nvSpPr>
          <p:cNvPr id="7" name="אליפסה 6"/>
          <p:cNvSpPr/>
          <p:nvPr/>
        </p:nvSpPr>
        <p:spPr>
          <a:xfrm>
            <a:off x="1320998" y="5119890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3</a:t>
            </a:r>
            <a:endParaRPr lang="he-IL" sz="1799" b="1" dirty="0"/>
          </a:p>
        </p:txBody>
      </p:sp>
      <p:sp>
        <p:nvSpPr>
          <p:cNvPr id="8" name="אליפסה 7"/>
          <p:cNvSpPr/>
          <p:nvPr/>
        </p:nvSpPr>
        <p:spPr>
          <a:xfrm>
            <a:off x="3743054" y="2640497"/>
            <a:ext cx="905146" cy="611801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-0.4</a:t>
            </a:r>
            <a:endParaRPr lang="he-IL" sz="1799" b="1" dirty="0"/>
          </a:p>
        </p:txBody>
      </p:sp>
      <p:sp>
        <p:nvSpPr>
          <p:cNvPr id="9" name="אליפסה 8"/>
          <p:cNvSpPr/>
          <p:nvPr/>
        </p:nvSpPr>
        <p:spPr>
          <a:xfrm>
            <a:off x="3743055" y="4281126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0.2</a:t>
            </a:r>
            <a:endParaRPr lang="he-IL" sz="1799" b="1" dirty="0"/>
          </a:p>
        </p:txBody>
      </p:sp>
      <p:sp>
        <p:nvSpPr>
          <p:cNvPr id="10" name="אליפסה 9"/>
          <p:cNvSpPr/>
          <p:nvPr/>
        </p:nvSpPr>
        <p:spPr>
          <a:xfrm>
            <a:off x="6223227" y="3451782"/>
            <a:ext cx="791645" cy="57488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799" b="1" dirty="0"/>
              <a:t>0.1</a:t>
            </a:r>
            <a:endParaRPr lang="he-IL" sz="1799" b="1" dirty="0"/>
          </a:p>
        </p:txBody>
      </p:sp>
      <p:cxnSp>
        <p:nvCxnSpPr>
          <p:cNvPr id="11" name="מחבר חץ ישר 10"/>
          <p:cNvCxnSpPr>
            <a:stCxn id="5" idx="6"/>
            <a:endCxn id="8" idx="2"/>
          </p:cNvCxnSpPr>
          <p:nvPr/>
        </p:nvCxnSpPr>
        <p:spPr>
          <a:xfrm>
            <a:off x="2112642" y="2258025"/>
            <a:ext cx="1630412" cy="706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/>
          <p:cNvCxnSpPr>
            <a:stCxn id="5" idx="6"/>
            <a:endCxn id="9" idx="2"/>
          </p:cNvCxnSpPr>
          <p:nvPr/>
        </p:nvCxnSpPr>
        <p:spPr>
          <a:xfrm>
            <a:off x="2112642" y="2258026"/>
            <a:ext cx="1630412" cy="2310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>
            <a:stCxn id="6" idx="6"/>
            <a:endCxn id="8" idx="2"/>
          </p:cNvCxnSpPr>
          <p:nvPr/>
        </p:nvCxnSpPr>
        <p:spPr>
          <a:xfrm flipV="1">
            <a:off x="2112642" y="2964856"/>
            <a:ext cx="1630412" cy="868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/>
          <p:cNvCxnSpPr>
            <a:stCxn id="6" idx="6"/>
            <a:endCxn id="9" idx="2"/>
          </p:cNvCxnSpPr>
          <p:nvPr/>
        </p:nvCxnSpPr>
        <p:spPr>
          <a:xfrm>
            <a:off x="2112642" y="3833466"/>
            <a:ext cx="1630412" cy="7351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/>
          <p:cNvCxnSpPr>
            <a:stCxn id="7" idx="6"/>
            <a:endCxn id="8" idx="2"/>
          </p:cNvCxnSpPr>
          <p:nvPr/>
        </p:nvCxnSpPr>
        <p:spPr>
          <a:xfrm flipV="1">
            <a:off x="2112642" y="2964856"/>
            <a:ext cx="1630412" cy="2442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/>
          <p:cNvCxnSpPr>
            <a:stCxn id="7" idx="6"/>
            <a:endCxn id="9" idx="2"/>
          </p:cNvCxnSpPr>
          <p:nvPr/>
        </p:nvCxnSpPr>
        <p:spPr>
          <a:xfrm flipV="1">
            <a:off x="2112642" y="4568568"/>
            <a:ext cx="1630412" cy="838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/>
          <p:cNvCxnSpPr>
            <a:stCxn id="8" idx="6"/>
            <a:endCxn id="10" idx="2"/>
          </p:cNvCxnSpPr>
          <p:nvPr/>
        </p:nvCxnSpPr>
        <p:spPr>
          <a:xfrm>
            <a:off x="4648200" y="2946398"/>
            <a:ext cx="1575026" cy="7928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/>
          <p:cNvCxnSpPr>
            <a:stCxn id="9" idx="6"/>
            <a:endCxn id="10" idx="2"/>
          </p:cNvCxnSpPr>
          <p:nvPr/>
        </p:nvCxnSpPr>
        <p:spPr>
          <a:xfrm flipV="1">
            <a:off x="4534700" y="3739223"/>
            <a:ext cx="1688527" cy="8293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/>
          <p:cNvCxnSpPr>
            <a:stCxn id="10" idx="6"/>
          </p:cNvCxnSpPr>
          <p:nvPr/>
        </p:nvCxnSpPr>
        <p:spPr>
          <a:xfrm>
            <a:off x="7014872" y="3739223"/>
            <a:ext cx="416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7214" y="1970581"/>
            <a:ext cx="497602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1</a:t>
            </a:r>
            <a:endParaRPr lang="he-IL" sz="1999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47214" y="3640256"/>
            <a:ext cx="497602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0</a:t>
            </a:r>
            <a:endParaRPr lang="he-IL" sz="1999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47214" y="5176433"/>
            <a:ext cx="497602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1</a:t>
            </a:r>
            <a:endParaRPr lang="he-IL" sz="1999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46747" y="2141790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0.2</a:t>
            </a:r>
            <a:endParaRPr lang="he-IL" sz="1999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824730" y="2671126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-0.3</a:t>
            </a:r>
            <a:endParaRPr lang="he-IL" sz="1999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098036" y="3198890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0.4</a:t>
            </a:r>
            <a:endParaRPr lang="he-IL" sz="1999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050914" y="3933988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0.1</a:t>
            </a:r>
            <a:endParaRPr lang="he-IL" sz="1999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787033" y="4669086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-0.5</a:t>
            </a:r>
            <a:endParaRPr lang="he-IL" sz="1999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559829" y="5168578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0.2</a:t>
            </a:r>
            <a:endParaRPr lang="he-IL" sz="1999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793401" y="2765370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-0.3</a:t>
            </a:r>
            <a:endParaRPr lang="he-IL" sz="1999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887647" y="4282692"/>
            <a:ext cx="666455" cy="400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999" b="1" dirty="0"/>
              <a:t>-0.2</a:t>
            </a:r>
            <a:endParaRPr lang="he-IL" sz="1999" b="1" dirty="0"/>
          </a:p>
        </p:txBody>
      </p:sp>
      <p:sp>
        <p:nvSpPr>
          <p:cNvPr id="32" name="מלבן מעוגל 31"/>
          <p:cNvSpPr/>
          <p:nvPr/>
        </p:nvSpPr>
        <p:spPr>
          <a:xfrm>
            <a:off x="3238256" y="1157816"/>
            <a:ext cx="6797599" cy="68641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input, Weight, and Bias values</a:t>
            </a:r>
            <a:endParaRPr lang="he-IL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כותרת 1"/>
          <p:cNvSpPr>
            <a:spLocks noGrp="1"/>
          </p:cNvSpPr>
          <p:nvPr>
            <p:ph type="title"/>
          </p:nvPr>
        </p:nvSpPr>
        <p:spPr>
          <a:xfrm>
            <a:off x="1422626" y="166187"/>
            <a:ext cx="9601200" cy="937923"/>
          </a:xfrm>
          <a:ln w="25400">
            <a:noFill/>
          </a:ln>
        </p:spPr>
        <p:txBody>
          <a:bodyPr>
            <a:normAutofit/>
          </a:bodyPr>
          <a:lstStyle/>
          <a:p>
            <a:pPr algn="l" rtl="0"/>
            <a:r>
              <a:rPr lang="en-US" sz="3599" b="1" dirty="0"/>
              <a:t>Example - Multilayer Feed-Forward NN</a:t>
            </a:r>
            <a:endParaRPr lang="he-IL" sz="3599" b="1" dirty="0"/>
          </a:p>
        </p:txBody>
      </p:sp>
      <p:sp>
        <p:nvSpPr>
          <p:cNvPr id="35" name="מלבן מעוגל 40"/>
          <p:cNvSpPr/>
          <p:nvPr/>
        </p:nvSpPr>
        <p:spPr>
          <a:xfrm>
            <a:off x="2052181" y="926833"/>
            <a:ext cx="2111054" cy="5293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179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0.9</a:t>
            </a:r>
          </a:p>
          <a:p>
            <a:pPr algn="l" rtl="0"/>
            <a:endParaRPr lang="he-IL" sz="1799" b="1" dirty="0"/>
          </a:p>
        </p:txBody>
      </p:sp>
      <p:sp>
        <p:nvSpPr>
          <p:cNvPr id="36" name="מלבן מעוגל 41"/>
          <p:cNvSpPr/>
          <p:nvPr/>
        </p:nvSpPr>
        <p:spPr>
          <a:xfrm>
            <a:off x="85708" y="848412"/>
            <a:ext cx="1882454" cy="6864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79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X=(1,0,1)</a:t>
            </a:r>
          </a:p>
          <a:p>
            <a:r>
              <a:rPr lang="en-US" sz="1799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label = 1</a:t>
            </a:r>
            <a:endParaRPr lang="he-IL" sz="1799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79</a:t>
            </a:fld>
            <a:endParaRPr lang="he-IL" dirty="0"/>
          </a:p>
        </p:txBody>
      </p:sp>
      <p:pic>
        <p:nvPicPr>
          <p:cNvPr id="33" name="תמונה 3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1472" y="1698581"/>
            <a:ext cx="3440226" cy="1045647"/>
          </a:xfrm>
          <a:prstGeom prst="rect">
            <a:avLst/>
          </a:prstGeom>
        </p:spPr>
      </p:pic>
      <p:pic>
        <p:nvPicPr>
          <p:cNvPr id="37" name="תמונה 3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02422" y="1686073"/>
            <a:ext cx="2701851" cy="1045647"/>
          </a:xfrm>
          <a:prstGeom prst="rect">
            <a:avLst/>
          </a:prstGeom>
        </p:spPr>
      </p:pic>
      <p:pic>
        <p:nvPicPr>
          <p:cNvPr id="38" name="תמונה 37"/>
          <p:cNvPicPr>
            <a:picLocks noChangeAspect="1"/>
          </p:cNvPicPr>
          <p:nvPr/>
        </p:nvPicPr>
        <p:blipFill rotWithShape="1">
          <a:blip r:embed="rId4"/>
          <a:srcRect l="6561" t="24804" r="12743"/>
          <a:stretch/>
        </p:blipFill>
        <p:spPr>
          <a:xfrm>
            <a:off x="8239795" y="4508797"/>
            <a:ext cx="3710354" cy="772789"/>
          </a:xfrm>
          <a:prstGeom prst="rect">
            <a:avLst/>
          </a:prstGeom>
        </p:spPr>
      </p:pic>
      <p:pic>
        <p:nvPicPr>
          <p:cNvPr id="39" name="תמונה 38"/>
          <p:cNvPicPr>
            <a:picLocks noChangeAspect="1"/>
          </p:cNvPicPr>
          <p:nvPr/>
        </p:nvPicPr>
        <p:blipFill rotWithShape="1">
          <a:blip r:embed="rId5"/>
          <a:srcRect l="6168" t="29582" r="10923" b="26294"/>
          <a:stretch/>
        </p:blipFill>
        <p:spPr>
          <a:xfrm>
            <a:off x="8213501" y="3342811"/>
            <a:ext cx="3911904" cy="482206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40" name="מלבן מעוגל 39"/>
          <p:cNvSpPr/>
          <p:nvPr/>
        </p:nvSpPr>
        <p:spPr>
          <a:xfrm>
            <a:off x="8467331" y="2815356"/>
            <a:ext cx="3404244" cy="52745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sz="1999" dirty="0"/>
              <a:t>For a unit j in the output layer:</a:t>
            </a:r>
            <a:endParaRPr lang="he-IL" sz="1999" dirty="0"/>
          </a:p>
        </p:txBody>
      </p:sp>
      <p:sp>
        <p:nvSpPr>
          <p:cNvPr id="41" name="מלבן מעוגל 40"/>
          <p:cNvSpPr/>
          <p:nvPr/>
        </p:nvSpPr>
        <p:spPr>
          <a:xfrm>
            <a:off x="7997944" y="3847014"/>
            <a:ext cx="4194056" cy="57056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sz="1999" dirty="0"/>
              <a:t>For the error of a hidden layer unit j:</a:t>
            </a:r>
            <a:endParaRPr lang="he-IL" sz="1999" dirty="0"/>
          </a:p>
        </p:txBody>
      </p:sp>
      <p:sp>
        <p:nvSpPr>
          <p:cNvPr id="42" name="מלבן מעוגל 41"/>
          <p:cNvSpPr/>
          <p:nvPr/>
        </p:nvSpPr>
        <p:spPr>
          <a:xfrm>
            <a:off x="5237999" y="5384280"/>
            <a:ext cx="5263970" cy="510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b="1" u="sng" dirty="0"/>
              <a:t>Calculating the updated weights and biases:</a:t>
            </a:r>
            <a:endParaRPr lang="he-IL" b="1" u="sng" dirty="0"/>
          </a:p>
        </p:txBody>
      </p:sp>
      <p:pic>
        <p:nvPicPr>
          <p:cNvPr id="43" name="תמונה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000" y="5793595"/>
            <a:ext cx="2379061" cy="843544"/>
          </a:xfrm>
          <a:prstGeom prst="rect">
            <a:avLst/>
          </a:prstGeom>
        </p:spPr>
      </p:pic>
      <p:pic>
        <p:nvPicPr>
          <p:cNvPr id="44" name="תמונה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3428" y="5793595"/>
            <a:ext cx="1934343" cy="9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ImageNet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032" y="1468290"/>
            <a:ext cx="8407400" cy="5276796"/>
          </a:xfrm>
        </p:spPr>
        <p:txBody>
          <a:bodyPr/>
          <a:lstStyle/>
          <a:p>
            <a:pPr marL="688975" lvl="2" indent="0">
              <a:buNone/>
            </a:pPr>
            <a:r>
              <a:rPr lang="en-US" dirty="0">
                <a:hlinkClick r:id="rId3"/>
              </a:rPr>
              <a:t>http://www.image-net.org/challenges/LSVRC/2014/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Classification over 1000 categories: </a:t>
            </a:r>
          </a:p>
          <a:p>
            <a:pPr lvl="1"/>
            <a:r>
              <a:rPr lang="en-US" sz="2000" dirty="0"/>
              <a:t>1.2 million training images</a:t>
            </a:r>
          </a:p>
          <a:p>
            <a:pPr lvl="1"/>
            <a:r>
              <a:rPr lang="en-US" sz="2000" dirty="0"/>
              <a:t> 50,000 validation images </a:t>
            </a:r>
          </a:p>
          <a:p>
            <a:pPr lvl="1"/>
            <a:r>
              <a:rPr lang="en-US" sz="2000" dirty="0"/>
              <a:t>150,000 testing images</a:t>
            </a:r>
          </a:p>
          <a:p>
            <a:pPr marL="0" indent="0">
              <a:buNone/>
            </a:pPr>
            <a:r>
              <a:rPr lang="en-US" sz="2400" b="1" dirty="0"/>
              <a:t>Classification</a:t>
            </a:r>
            <a:endParaRPr lang="en-US" sz="2400" dirty="0"/>
          </a:p>
          <a:p>
            <a:pPr lvl="1"/>
            <a:r>
              <a:rPr lang="en-US" dirty="0"/>
              <a:t>Assign to each image label 5 guesses</a:t>
            </a:r>
          </a:p>
          <a:p>
            <a:pPr marL="0" indent="0">
              <a:buNone/>
            </a:pPr>
            <a:r>
              <a:rPr lang="en-US" sz="2400" dirty="0"/>
              <a:t>Classification &amp; Localization</a:t>
            </a:r>
          </a:p>
          <a:p>
            <a:pPr lvl="1"/>
            <a:r>
              <a:rPr lang="en-US" dirty="0"/>
              <a:t>5 guesses: label + bounding box</a:t>
            </a:r>
          </a:p>
          <a:p>
            <a:pPr marL="0" indent="0">
              <a:buNone/>
            </a:pPr>
            <a:r>
              <a:rPr lang="en-US" sz="2400" dirty="0"/>
              <a:t>Detection: </a:t>
            </a:r>
          </a:p>
          <a:p>
            <a:pPr lvl="1"/>
            <a:r>
              <a:rPr lang="en-US" dirty="0"/>
              <a:t>any number of objects in image (including zero) </a:t>
            </a:r>
          </a:p>
          <a:p>
            <a:pPr lvl="1"/>
            <a:r>
              <a:rPr lang="en-US" dirty="0"/>
              <a:t>False positives are penalized</a:t>
            </a:r>
          </a:p>
        </p:txBody>
      </p:sp>
      <p:sp>
        <p:nvSpPr>
          <p:cNvPr id="4" name="Isosceles Triangle 3"/>
          <p:cNvSpPr/>
          <p:nvPr/>
        </p:nvSpPr>
        <p:spPr bwMode="auto">
          <a:xfrm rot="5400000">
            <a:off x="814449" y="1492041"/>
            <a:ext cx="380011" cy="332509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endParaRPr lang="en-US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3727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8207" y="1091009"/>
            <a:ext cx="6684370" cy="3724194"/>
            <a:chOff x="255558" y="1338900"/>
            <a:chExt cx="6684370" cy="3724194"/>
          </a:xfrm>
        </p:grpSpPr>
        <p:sp>
          <p:nvSpPr>
            <p:cNvPr id="5" name="אליפסה 4"/>
            <p:cNvSpPr/>
            <p:nvPr/>
          </p:nvSpPr>
          <p:spPr>
            <a:xfrm>
              <a:off x="829341" y="1338901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799" b="1" dirty="0"/>
                <a:t>1</a:t>
              </a:r>
              <a:endParaRPr lang="he-IL" sz="1799" b="1" dirty="0"/>
            </a:p>
          </p:txBody>
        </p:sp>
        <p:sp>
          <p:nvSpPr>
            <p:cNvPr id="6" name="אליפסה 5"/>
            <p:cNvSpPr/>
            <p:nvPr/>
          </p:nvSpPr>
          <p:spPr>
            <a:xfrm>
              <a:off x="829341" y="2914343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799" b="1" dirty="0"/>
                <a:t>2</a:t>
              </a:r>
              <a:endParaRPr lang="he-IL" sz="1799" b="1" dirty="0"/>
            </a:p>
          </p:txBody>
        </p:sp>
        <p:sp>
          <p:nvSpPr>
            <p:cNvPr id="7" name="אליפסה 6"/>
            <p:cNvSpPr/>
            <p:nvPr/>
          </p:nvSpPr>
          <p:spPr>
            <a:xfrm>
              <a:off x="829341" y="4488209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799" b="1" dirty="0"/>
                <a:t>3</a:t>
              </a:r>
              <a:endParaRPr lang="he-IL" sz="1799" b="1" dirty="0"/>
            </a:p>
          </p:txBody>
        </p:sp>
        <p:sp>
          <p:nvSpPr>
            <p:cNvPr id="8" name="אליפסה 7"/>
            <p:cNvSpPr/>
            <p:nvPr/>
          </p:nvSpPr>
          <p:spPr>
            <a:xfrm>
              <a:off x="3251398" y="2039446"/>
              <a:ext cx="861814" cy="581171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799" b="1" dirty="0"/>
                <a:t>-0.4</a:t>
              </a:r>
              <a:endParaRPr lang="he-IL" sz="1799" b="1" dirty="0"/>
            </a:p>
          </p:txBody>
        </p:sp>
        <p:sp>
          <p:nvSpPr>
            <p:cNvPr id="9" name="אליפסה 8"/>
            <p:cNvSpPr/>
            <p:nvPr/>
          </p:nvSpPr>
          <p:spPr>
            <a:xfrm>
              <a:off x="3251398" y="3649444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799" b="1" dirty="0"/>
                <a:t>0.2</a:t>
              </a:r>
              <a:endParaRPr lang="he-IL" sz="1799" b="1" dirty="0"/>
            </a:p>
          </p:txBody>
        </p:sp>
        <p:sp>
          <p:nvSpPr>
            <p:cNvPr id="10" name="אליפסה 9"/>
            <p:cNvSpPr/>
            <p:nvPr/>
          </p:nvSpPr>
          <p:spPr>
            <a:xfrm>
              <a:off x="5731570" y="2820100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799" b="1" dirty="0"/>
                <a:t>0.1</a:t>
              </a:r>
              <a:endParaRPr lang="he-IL" sz="1799" b="1" dirty="0"/>
            </a:p>
          </p:txBody>
        </p:sp>
        <p:cxnSp>
          <p:nvCxnSpPr>
            <p:cNvPr id="11" name="מחבר חץ ישר 10"/>
            <p:cNvCxnSpPr>
              <a:stCxn id="5" idx="6"/>
              <a:endCxn id="8" idx="2"/>
            </p:cNvCxnSpPr>
            <p:nvPr/>
          </p:nvCxnSpPr>
          <p:spPr>
            <a:xfrm>
              <a:off x="1620986" y="1626344"/>
              <a:ext cx="1630412" cy="7068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חץ ישר 11"/>
            <p:cNvCxnSpPr>
              <a:stCxn id="5" idx="6"/>
              <a:endCxn id="9" idx="2"/>
            </p:cNvCxnSpPr>
            <p:nvPr/>
          </p:nvCxnSpPr>
          <p:spPr>
            <a:xfrm>
              <a:off x="1620986" y="1626344"/>
              <a:ext cx="1630412" cy="2310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/>
            <p:cNvCxnSpPr>
              <a:stCxn id="6" idx="6"/>
              <a:endCxn id="8" idx="2"/>
            </p:cNvCxnSpPr>
            <p:nvPr/>
          </p:nvCxnSpPr>
          <p:spPr>
            <a:xfrm flipV="1">
              <a:off x="1620986" y="2333175"/>
              <a:ext cx="1630412" cy="868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/>
            <p:cNvCxnSpPr>
              <a:stCxn id="6" idx="6"/>
              <a:endCxn id="9" idx="2"/>
            </p:cNvCxnSpPr>
            <p:nvPr/>
          </p:nvCxnSpPr>
          <p:spPr>
            <a:xfrm>
              <a:off x="1620986" y="3201785"/>
              <a:ext cx="1630412" cy="7351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מחבר חץ ישר 14"/>
            <p:cNvCxnSpPr>
              <a:stCxn id="7" idx="6"/>
              <a:endCxn id="8" idx="2"/>
            </p:cNvCxnSpPr>
            <p:nvPr/>
          </p:nvCxnSpPr>
          <p:spPr>
            <a:xfrm flipV="1">
              <a:off x="1620986" y="2333175"/>
              <a:ext cx="1630412" cy="2442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מחבר חץ ישר 15"/>
            <p:cNvCxnSpPr>
              <a:stCxn id="7" idx="6"/>
              <a:endCxn id="9" idx="2"/>
            </p:cNvCxnSpPr>
            <p:nvPr/>
          </p:nvCxnSpPr>
          <p:spPr>
            <a:xfrm flipV="1">
              <a:off x="1620986" y="3936887"/>
              <a:ext cx="1630412" cy="8387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מחבר חץ ישר 16"/>
            <p:cNvCxnSpPr>
              <a:stCxn id="8" idx="6"/>
              <a:endCxn id="10" idx="2"/>
            </p:cNvCxnSpPr>
            <p:nvPr/>
          </p:nvCxnSpPr>
          <p:spPr>
            <a:xfrm>
              <a:off x="4113212" y="2330032"/>
              <a:ext cx="1618358" cy="777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חץ ישר 17"/>
            <p:cNvCxnSpPr>
              <a:stCxn id="9" idx="6"/>
              <a:endCxn id="10" idx="2"/>
            </p:cNvCxnSpPr>
            <p:nvPr/>
          </p:nvCxnSpPr>
          <p:spPr>
            <a:xfrm flipV="1">
              <a:off x="4043043" y="3107543"/>
              <a:ext cx="1688527" cy="8293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חץ ישר 18"/>
            <p:cNvCxnSpPr>
              <a:stCxn id="10" idx="6"/>
            </p:cNvCxnSpPr>
            <p:nvPr/>
          </p:nvCxnSpPr>
          <p:spPr>
            <a:xfrm>
              <a:off x="6523215" y="3107543"/>
              <a:ext cx="41671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5558" y="1338900"/>
              <a:ext cx="497602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1</a:t>
              </a:r>
              <a:endParaRPr lang="he-IL" sz="1999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5558" y="3008575"/>
              <a:ext cx="497602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0</a:t>
              </a:r>
              <a:endParaRPr lang="he-IL" sz="1999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5558" y="4544752"/>
              <a:ext cx="497602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1</a:t>
              </a:r>
              <a:endParaRPr lang="he-IL" sz="1999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55090" y="1510110"/>
              <a:ext cx="666455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0.2</a:t>
              </a:r>
              <a:endParaRPr lang="he-IL" sz="1999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33073" y="2039446"/>
              <a:ext cx="666455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-0.3</a:t>
              </a:r>
              <a:endParaRPr lang="he-IL" sz="1999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06379" y="2567209"/>
              <a:ext cx="666455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0.4</a:t>
              </a:r>
              <a:endParaRPr lang="he-IL" sz="1999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59257" y="3302308"/>
              <a:ext cx="666455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0.1</a:t>
              </a:r>
              <a:endParaRPr lang="he-IL" sz="1999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5376" y="4037405"/>
              <a:ext cx="666455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-0.5</a:t>
              </a:r>
              <a:endParaRPr lang="he-IL" sz="1999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8171" y="4536897"/>
              <a:ext cx="666455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0.2</a:t>
              </a:r>
              <a:endParaRPr lang="he-IL" sz="1999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01744" y="2133689"/>
              <a:ext cx="666455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-0.3</a:t>
              </a:r>
              <a:endParaRPr lang="he-IL" sz="1999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95990" y="3651011"/>
              <a:ext cx="666455" cy="4000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999" b="1" dirty="0"/>
                <a:t>-0.2</a:t>
              </a:r>
              <a:endParaRPr lang="he-IL" sz="1999" b="1" dirty="0"/>
            </a:p>
          </p:txBody>
        </p:sp>
      </p:grpSp>
      <p:sp>
        <p:nvSpPr>
          <p:cNvPr id="32" name="מלבן מעוגל 31"/>
          <p:cNvSpPr/>
          <p:nvPr/>
        </p:nvSpPr>
        <p:spPr>
          <a:xfrm>
            <a:off x="5508222" y="3306089"/>
            <a:ext cx="6085471" cy="68641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sz="19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output of the network for the first tuple </a:t>
            </a:r>
            <a:endParaRPr lang="he-IL" sz="19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טבלה 3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52027" y="3864054"/>
              <a:ext cx="6629399" cy="253962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966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88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8472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Unit,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j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Net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input, </a:t>
                          </a:r>
                          <a:r>
                            <a:rPr lang="en-US" sz="1600" b="0" baseline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600" b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Output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b="0" baseline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en-US" sz="1600" b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129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0.2+0-0.5-0.4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-0.7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he-IL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he-IL" sz="1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332</m:t>
                                </m:r>
                              </m:oMath>
                            </m:oMathPara>
                          </a14:m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8580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-0.3+0+0.2+0.2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0.1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he-IL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he-IL" sz="1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525</m:t>
                                </m:r>
                              </m:oMath>
                            </m:oMathPara>
                          </a14:m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 rtl="1"/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3107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(-0.3)(0.332)-(0.2)(0.525)+0.1 = -0.105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he-IL" sz="1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he-IL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he-IL" sz="1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(−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105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474</m:t>
                                </m:r>
                              </m:oMath>
                            </m:oMathPara>
                          </a14:m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 rtl="1"/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טבלה 3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52027" y="3864054"/>
              <a:ext cx="6629399" cy="2539621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239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966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88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35256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Unit,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j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Net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input, </a:t>
                          </a:r>
                          <a:r>
                            <a:rPr lang="en-US" sz="1600" b="0" baseline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600" b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Output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b="0" baseline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en-US" sz="1600" b="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j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0129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0.2+0-0.5-0.4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-0.7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91416" marR="91416" marT="45708" marB="45708">
                        <a:blipFill>
                          <a:blip r:embed="rId2"/>
                          <a:stretch>
                            <a:fillRect l="-200000" t="-57576" r="-1377" b="-2686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01537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-0.3+0+0.2+0.2</a:t>
                          </a:r>
                          <a:r>
                            <a:rPr lang="en-US" sz="1600" b="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= 0.1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91416" marR="91416" marT="45708" marB="45708">
                        <a:blipFill>
                          <a:blip r:embed="rId2"/>
                          <a:stretch>
                            <a:fillRect l="-200000" t="-118182" r="-1377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01537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6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(-0.3)(0.332)-(0.2)(0.525)+0.1 = -0.105</a:t>
                          </a:r>
                          <a:endParaRPr lang="he-IL" sz="16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1416" marR="91416" marT="45708" marB="45708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91416" marR="91416" marT="45708" marB="45708">
                        <a:blipFill>
                          <a:blip r:embed="rId2"/>
                          <a:stretch>
                            <a:fillRect l="-200000" t="-218182" r="-1377" b="-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3" name="תמונה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4660" y="522162"/>
            <a:ext cx="3440226" cy="1045647"/>
          </a:xfrm>
          <a:prstGeom prst="rect">
            <a:avLst/>
          </a:prstGeom>
        </p:spPr>
      </p:pic>
      <p:pic>
        <p:nvPicPr>
          <p:cNvPr id="34" name="תמונה 3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15401" y="533477"/>
            <a:ext cx="2701851" cy="1045647"/>
          </a:xfrm>
          <a:prstGeom prst="rect">
            <a:avLst/>
          </a:prstGeom>
        </p:spPr>
      </p:pic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80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8296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1295400" y="243452"/>
            <a:ext cx="10512862" cy="752363"/>
          </a:xfrm>
          <a:ln w="25400">
            <a:noFill/>
          </a:ln>
        </p:spPr>
        <p:txBody>
          <a:bodyPr>
            <a:normAutofit/>
          </a:bodyPr>
          <a:lstStyle/>
          <a:p>
            <a:pPr algn="l" rtl="0"/>
            <a:r>
              <a:rPr lang="en-US" sz="3599" b="1" dirty="0"/>
              <a:t>Multilayer feed-forward NN – Ex.</a:t>
            </a:r>
            <a:endParaRPr lang="he-IL" sz="3599" b="1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5" y="3612446"/>
            <a:ext cx="5997623" cy="1340554"/>
          </a:xfrm>
          <a:prstGeom prst="rect">
            <a:avLst/>
          </a:prstGeom>
        </p:spPr>
      </p:pic>
      <p:graphicFrame>
        <p:nvGraphicFramePr>
          <p:cNvPr id="6" name="טבלה 5"/>
          <p:cNvGraphicFramePr>
            <a:graphicFrameLocks noGrp="1"/>
          </p:cNvGraphicFramePr>
          <p:nvPr>
            <p:extLst/>
          </p:nvPr>
        </p:nvGraphicFramePr>
        <p:xfrm>
          <a:off x="669212" y="4953000"/>
          <a:ext cx="5948572" cy="17219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Unit,</a:t>
                      </a:r>
                      <a:r>
                        <a:rPr lang="en-US" sz="1800" b="1" baseline="0" dirty="0"/>
                        <a:t> j</a:t>
                      </a:r>
                      <a:endParaRPr lang="he-IL" sz="1800" b="1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 err="1"/>
                        <a:t>Err</a:t>
                      </a:r>
                      <a:r>
                        <a:rPr lang="en-US" sz="1800" b="1" baseline="-25000" dirty="0" err="1"/>
                        <a:t>j</a:t>
                      </a:r>
                      <a:endParaRPr lang="he-IL" sz="1800" b="1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389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6</a:t>
                      </a:r>
                      <a:endParaRPr lang="he-IL" sz="1800" b="1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(0.474)(1-0.474)(1-0.474) = 0.1311</a:t>
                      </a:r>
                      <a:endParaRPr lang="he-IL" sz="1800" b="1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389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5</a:t>
                      </a:r>
                      <a:endParaRPr lang="he-IL" sz="1800" b="1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(0.525)(1-0.525)(0.1311)(-0.2)</a:t>
                      </a:r>
                      <a:r>
                        <a:rPr lang="en-US" sz="1800" b="1" baseline="0" dirty="0"/>
                        <a:t> = -0.0065</a:t>
                      </a:r>
                      <a:endParaRPr lang="he-IL" sz="1800" b="1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389"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4</a:t>
                      </a:r>
                      <a:endParaRPr lang="he-IL" sz="1800" b="1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800" b="1" dirty="0"/>
                        <a:t>(0.332)(1-0.332)(0.1311)(-0.3)</a:t>
                      </a:r>
                      <a:r>
                        <a:rPr lang="en-US" sz="1800" b="1" baseline="0" dirty="0"/>
                        <a:t> = -0.0087</a:t>
                      </a:r>
                      <a:endParaRPr lang="he-IL" sz="1800" b="1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72" y="2141889"/>
            <a:ext cx="5535729" cy="1135816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8" name="מלבן מעוגל 7"/>
          <p:cNvSpPr/>
          <p:nvPr/>
        </p:nvSpPr>
        <p:spPr>
          <a:xfrm>
            <a:off x="643452" y="1204126"/>
            <a:ext cx="4201688" cy="68641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b="1" u="sng" dirty="0"/>
              <a:t>Backpropagate the error:</a:t>
            </a:r>
            <a:endParaRPr lang="he-IL" b="1" u="sng" dirty="0"/>
          </a:p>
        </p:txBody>
      </p:sp>
      <p:sp>
        <p:nvSpPr>
          <p:cNvPr id="9" name="מלבן מעוגל 8"/>
          <p:cNvSpPr/>
          <p:nvPr/>
        </p:nvSpPr>
        <p:spPr>
          <a:xfrm>
            <a:off x="669212" y="1692605"/>
            <a:ext cx="4201688" cy="68641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sz="1999" dirty="0"/>
              <a:t>For a unit j in the output layer:</a:t>
            </a:r>
            <a:endParaRPr lang="he-IL" sz="1999" dirty="0"/>
          </a:p>
        </p:txBody>
      </p:sp>
      <p:sp>
        <p:nvSpPr>
          <p:cNvPr id="10" name="מלבן מעוגל 9"/>
          <p:cNvSpPr/>
          <p:nvPr/>
        </p:nvSpPr>
        <p:spPr>
          <a:xfrm>
            <a:off x="648471" y="3171889"/>
            <a:ext cx="4958316" cy="57056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sz="1999" dirty="0"/>
              <a:t>For the error of a hidden layer unit j:</a:t>
            </a:r>
            <a:endParaRPr lang="he-IL" sz="1999" dirty="0"/>
          </a:p>
        </p:txBody>
      </p:sp>
      <p:sp>
        <p:nvSpPr>
          <p:cNvPr id="11" name="מלבן מעוגל 10"/>
          <p:cNvSpPr/>
          <p:nvPr/>
        </p:nvSpPr>
        <p:spPr>
          <a:xfrm>
            <a:off x="6381504" y="948707"/>
            <a:ext cx="5263970" cy="510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b="1" u="sng" dirty="0"/>
              <a:t>Calculating the updated weights and biases:</a:t>
            </a:r>
            <a:endParaRPr lang="he-IL" b="1" u="sng" dirty="0"/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505" y="1358022"/>
            <a:ext cx="2379061" cy="843544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933" y="1358022"/>
            <a:ext cx="1934343" cy="927880"/>
          </a:xfrm>
          <a:prstGeom prst="rect">
            <a:avLst/>
          </a:prstGeom>
        </p:spPr>
      </p:pic>
      <p:graphicFrame>
        <p:nvGraphicFramePr>
          <p:cNvPr id="14" name="טבלה 13"/>
          <p:cNvGraphicFramePr>
            <a:graphicFrameLocks noGrp="1"/>
          </p:cNvGraphicFramePr>
          <p:nvPr>
            <p:extLst/>
          </p:nvPr>
        </p:nvGraphicFramePr>
        <p:xfrm>
          <a:off x="6949783" y="2183962"/>
          <a:ext cx="4367664" cy="445391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373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819"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New</a:t>
                      </a:r>
                      <a:r>
                        <a:rPr lang="en-US" sz="1400" baseline="0" dirty="0"/>
                        <a:t> value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Weight or bias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387"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-0.3+(0.9)(0.1311)(0.332)=-0.261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46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-0.2+(0.9)(0.1311)(</a:t>
                      </a:r>
                      <a:r>
                        <a:rPr lang="he-IL" sz="1400" dirty="0"/>
                        <a:t>0</a:t>
                      </a:r>
                      <a:r>
                        <a:rPr lang="en-US" sz="1400" dirty="0"/>
                        <a:t>.525)=-0.138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56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57"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0.2+(0.9)(-0.0087)(1)=0.192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14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57"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-0.3+(0.9)(-0.0065)(1)=-0.306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15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857"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0.4+(0.9)(-0.0087)(0)=0.4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24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0.1+(0.9)(-0.0065)(0)=0.1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25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0.5+(0.9)(-0.0087)(1)=-0.508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34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0.2+(0.9)(-0.0065)(1)=0.194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</a:t>
                      </a:r>
                      <a:r>
                        <a:rPr lang="en-US" sz="1400" baseline="-25000" dirty="0"/>
                        <a:t>35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0.1+(0.9)(0.1131)=0.218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400" b="1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0.2+(0.9)(-0.0065)=0.194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400" b="1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8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-0.4+(0.9)(-0.0087)=-0.408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400" b="1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he-IL" sz="14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81</a:t>
            </a:fld>
            <a:endParaRPr lang="he-IL" dirty="0"/>
          </a:p>
        </p:txBody>
      </p:sp>
      <p:sp>
        <p:nvSpPr>
          <p:cNvPr id="15" name="הסבר מלבני 14"/>
          <p:cNvSpPr/>
          <p:nvPr/>
        </p:nvSpPr>
        <p:spPr>
          <a:xfrm>
            <a:off x="11153095" y="842571"/>
            <a:ext cx="518746" cy="619468"/>
          </a:xfrm>
          <a:prstGeom prst="wedgeRectCallout">
            <a:avLst>
              <a:gd name="adj1" fmla="val -529308"/>
              <a:gd name="adj2" fmla="val 2754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הסבר מלבני 15"/>
          <p:cNvSpPr/>
          <p:nvPr/>
        </p:nvSpPr>
        <p:spPr>
          <a:xfrm>
            <a:off x="11564283" y="1580802"/>
            <a:ext cx="518746" cy="619468"/>
          </a:xfrm>
          <a:prstGeom prst="wedgeRectCallout">
            <a:avLst>
              <a:gd name="adj1" fmla="val -512359"/>
              <a:gd name="adj2" fmla="val 1547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הסבר מלבני 16"/>
          <p:cNvSpPr/>
          <p:nvPr/>
        </p:nvSpPr>
        <p:spPr>
          <a:xfrm>
            <a:off x="11589122" y="2319033"/>
            <a:ext cx="518746" cy="619468"/>
          </a:xfrm>
          <a:prstGeom prst="wedgeRectCallout">
            <a:avLst>
              <a:gd name="adj1" fmla="val -407274"/>
              <a:gd name="adj2" fmla="val 341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381001"/>
            <a:ext cx="11802896" cy="6165105"/>
            <a:chOff x="113091" y="443834"/>
            <a:chExt cx="11802896" cy="6165105"/>
          </a:xfrm>
        </p:grpSpPr>
        <p:sp>
          <p:nvSpPr>
            <p:cNvPr id="4" name="אליפסה 3"/>
            <p:cNvSpPr/>
            <p:nvPr/>
          </p:nvSpPr>
          <p:spPr>
            <a:xfrm>
              <a:off x="113091" y="443834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/>
                <a:t>1</a:t>
              </a:r>
              <a:endParaRPr lang="he-IL" sz="1400" dirty="0"/>
            </a:p>
          </p:txBody>
        </p:sp>
        <p:sp>
          <p:nvSpPr>
            <p:cNvPr id="5" name="אליפסה 4"/>
            <p:cNvSpPr/>
            <p:nvPr/>
          </p:nvSpPr>
          <p:spPr>
            <a:xfrm>
              <a:off x="113091" y="2019276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/>
                <a:t>2</a:t>
              </a:r>
              <a:endParaRPr lang="he-IL" sz="1400" dirty="0"/>
            </a:p>
          </p:txBody>
        </p:sp>
        <p:sp>
          <p:nvSpPr>
            <p:cNvPr id="6" name="אליפסה 5"/>
            <p:cNvSpPr/>
            <p:nvPr/>
          </p:nvSpPr>
          <p:spPr>
            <a:xfrm>
              <a:off x="113091" y="3593142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/>
                <a:t>3</a:t>
              </a:r>
              <a:endParaRPr lang="he-IL" sz="1400" dirty="0"/>
            </a:p>
          </p:txBody>
        </p:sp>
        <p:sp>
          <p:nvSpPr>
            <p:cNvPr id="7" name="אליפסה 6"/>
            <p:cNvSpPr/>
            <p:nvPr/>
          </p:nvSpPr>
          <p:spPr>
            <a:xfrm>
              <a:off x="2535149" y="1150665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-0.4</a:t>
              </a:r>
              <a:endParaRPr lang="he-IL" sz="1200" dirty="0"/>
            </a:p>
          </p:txBody>
        </p:sp>
        <p:sp>
          <p:nvSpPr>
            <p:cNvPr id="8" name="אליפסה 7"/>
            <p:cNvSpPr/>
            <p:nvPr/>
          </p:nvSpPr>
          <p:spPr>
            <a:xfrm>
              <a:off x="2535149" y="2754377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/>
                <a:t>0.2</a:t>
              </a:r>
              <a:endParaRPr lang="he-IL" sz="1400" dirty="0"/>
            </a:p>
          </p:txBody>
        </p:sp>
        <p:sp>
          <p:nvSpPr>
            <p:cNvPr id="9" name="אליפסה 8"/>
            <p:cNvSpPr/>
            <p:nvPr/>
          </p:nvSpPr>
          <p:spPr>
            <a:xfrm>
              <a:off x="5015320" y="1925033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/>
                <a:t>0.1</a:t>
              </a:r>
              <a:endParaRPr lang="he-IL" sz="1400" dirty="0"/>
            </a:p>
          </p:txBody>
        </p:sp>
        <p:cxnSp>
          <p:nvCxnSpPr>
            <p:cNvPr id="10" name="מחבר חץ ישר 9"/>
            <p:cNvCxnSpPr>
              <a:stCxn id="4" idx="6"/>
              <a:endCxn id="7" idx="2"/>
            </p:cNvCxnSpPr>
            <p:nvPr/>
          </p:nvCxnSpPr>
          <p:spPr>
            <a:xfrm>
              <a:off x="904736" y="731277"/>
              <a:ext cx="1630412" cy="7068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מחבר חץ ישר 10"/>
            <p:cNvCxnSpPr>
              <a:stCxn id="4" idx="6"/>
              <a:endCxn id="8" idx="2"/>
            </p:cNvCxnSpPr>
            <p:nvPr/>
          </p:nvCxnSpPr>
          <p:spPr>
            <a:xfrm>
              <a:off x="904736" y="731277"/>
              <a:ext cx="1630412" cy="2310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מחבר חץ ישר 11"/>
            <p:cNvCxnSpPr>
              <a:stCxn id="5" idx="6"/>
              <a:endCxn id="7" idx="2"/>
            </p:cNvCxnSpPr>
            <p:nvPr/>
          </p:nvCxnSpPr>
          <p:spPr>
            <a:xfrm flipV="1">
              <a:off x="904736" y="1438108"/>
              <a:ext cx="1630412" cy="868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מחבר חץ ישר 12"/>
            <p:cNvCxnSpPr>
              <a:stCxn id="5" idx="6"/>
              <a:endCxn id="8" idx="2"/>
            </p:cNvCxnSpPr>
            <p:nvPr/>
          </p:nvCxnSpPr>
          <p:spPr>
            <a:xfrm>
              <a:off x="904736" y="2306719"/>
              <a:ext cx="1630412" cy="7351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13"/>
            <p:cNvCxnSpPr>
              <a:stCxn id="6" idx="6"/>
              <a:endCxn id="7" idx="2"/>
            </p:cNvCxnSpPr>
            <p:nvPr/>
          </p:nvCxnSpPr>
          <p:spPr>
            <a:xfrm flipV="1">
              <a:off x="904736" y="1438108"/>
              <a:ext cx="1630412" cy="2442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מחבר חץ ישר 14"/>
            <p:cNvCxnSpPr>
              <a:stCxn id="6" idx="6"/>
              <a:endCxn id="8" idx="2"/>
            </p:cNvCxnSpPr>
            <p:nvPr/>
          </p:nvCxnSpPr>
          <p:spPr>
            <a:xfrm flipV="1">
              <a:off x="904736" y="3041820"/>
              <a:ext cx="1630412" cy="8387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מחבר חץ ישר 15"/>
            <p:cNvCxnSpPr>
              <a:stCxn id="7" idx="6"/>
              <a:endCxn id="9" idx="2"/>
            </p:cNvCxnSpPr>
            <p:nvPr/>
          </p:nvCxnSpPr>
          <p:spPr>
            <a:xfrm>
              <a:off x="3326794" y="1438108"/>
              <a:ext cx="1688527" cy="774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מחבר חץ ישר 16"/>
            <p:cNvCxnSpPr>
              <a:stCxn id="8" idx="6"/>
              <a:endCxn id="9" idx="2"/>
            </p:cNvCxnSpPr>
            <p:nvPr/>
          </p:nvCxnSpPr>
          <p:spPr>
            <a:xfrm flipV="1">
              <a:off x="3326794" y="2212476"/>
              <a:ext cx="1688527" cy="8293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חץ ישר 17"/>
            <p:cNvCxnSpPr>
              <a:stCxn id="9" idx="6"/>
            </p:cNvCxnSpPr>
            <p:nvPr/>
          </p:nvCxnSpPr>
          <p:spPr>
            <a:xfrm>
              <a:off x="5806965" y="2212476"/>
              <a:ext cx="41671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38840" y="615043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0.2</a:t>
              </a:r>
              <a:endParaRPr lang="he-IL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6824" y="1144379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-0.3</a:t>
              </a:r>
              <a:endParaRPr lang="he-IL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0129" y="1672143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0.4</a:t>
              </a:r>
              <a:endParaRPr lang="he-IL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3008" y="2407241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0.1</a:t>
              </a:r>
              <a:endParaRPr lang="he-IL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9126" y="3142339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-0.5</a:t>
              </a:r>
              <a:endParaRPr lang="he-IL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51922" y="3641830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0.2</a:t>
              </a:r>
              <a:endParaRPr lang="he-IL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85494" y="1238622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-0.3</a:t>
              </a:r>
              <a:endParaRPr lang="he-IL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79741" y="2755944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-0.2</a:t>
              </a:r>
              <a:endParaRPr lang="he-IL" sz="1600" dirty="0"/>
            </a:p>
          </p:txBody>
        </p:sp>
        <p:sp>
          <p:nvSpPr>
            <p:cNvPr id="108" name="אליפסה 107"/>
            <p:cNvSpPr/>
            <p:nvPr/>
          </p:nvSpPr>
          <p:spPr>
            <a:xfrm>
              <a:off x="5805400" y="2884746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/>
                <a:t>1</a:t>
              </a:r>
              <a:endParaRPr lang="he-IL" sz="1400" dirty="0"/>
            </a:p>
          </p:txBody>
        </p:sp>
        <p:sp>
          <p:nvSpPr>
            <p:cNvPr id="109" name="אליפסה 108"/>
            <p:cNvSpPr/>
            <p:nvPr/>
          </p:nvSpPr>
          <p:spPr>
            <a:xfrm>
              <a:off x="5805400" y="4460188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/>
                <a:t>2</a:t>
              </a:r>
              <a:endParaRPr lang="he-IL" sz="1400" dirty="0"/>
            </a:p>
          </p:txBody>
        </p:sp>
        <p:sp>
          <p:nvSpPr>
            <p:cNvPr id="110" name="אליפסה 109"/>
            <p:cNvSpPr/>
            <p:nvPr/>
          </p:nvSpPr>
          <p:spPr>
            <a:xfrm>
              <a:off x="5805400" y="6034054"/>
              <a:ext cx="791645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400" dirty="0"/>
                <a:t>3</a:t>
              </a:r>
              <a:endParaRPr lang="he-IL" sz="1400" dirty="0"/>
            </a:p>
          </p:txBody>
        </p:sp>
        <p:sp>
          <p:nvSpPr>
            <p:cNvPr id="111" name="אליפסה 110"/>
            <p:cNvSpPr/>
            <p:nvPr/>
          </p:nvSpPr>
          <p:spPr>
            <a:xfrm>
              <a:off x="8227456" y="3591577"/>
              <a:ext cx="867040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dirty="0"/>
                <a:t>-0.408</a:t>
              </a:r>
              <a:endParaRPr lang="he-IL" sz="1050" dirty="0"/>
            </a:p>
          </p:txBody>
        </p:sp>
        <p:sp>
          <p:nvSpPr>
            <p:cNvPr id="112" name="אליפסה 111"/>
            <p:cNvSpPr/>
            <p:nvPr/>
          </p:nvSpPr>
          <p:spPr>
            <a:xfrm>
              <a:off x="8227456" y="5195290"/>
              <a:ext cx="867040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050" dirty="0"/>
                <a:t>0.194</a:t>
              </a:r>
              <a:endParaRPr lang="he-IL" sz="1050" dirty="0"/>
            </a:p>
          </p:txBody>
        </p:sp>
        <p:sp>
          <p:nvSpPr>
            <p:cNvPr id="113" name="אליפסה 112"/>
            <p:cNvSpPr/>
            <p:nvPr/>
          </p:nvSpPr>
          <p:spPr>
            <a:xfrm>
              <a:off x="10707628" y="4365946"/>
              <a:ext cx="969140" cy="574885"/>
            </a:xfrm>
            <a:prstGeom prst="ellipse">
              <a:avLst/>
            </a:prstGeom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/>
                <a:t>0.218</a:t>
              </a:r>
              <a:endParaRPr lang="he-IL" sz="1200" dirty="0"/>
            </a:p>
          </p:txBody>
        </p:sp>
        <p:cxnSp>
          <p:nvCxnSpPr>
            <p:cNvPr id="114" name="מחבר חץ ישר 113"/>
            <p:cNvCxnSpPr>
              <a:stCxn id="108" idx="6"/>
              <a:endCxn id="111" idx="2"/>
            </p:cNvCxnSpPr>
            <p:nvPr/>
          </p:nvCxnSpPr>
          <p:spPr>
            <a:xfrm>
              <a:off x="6597045" y="3172189"/>
              <a:ext cx="1630412" cy="7068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מחבר חץ ישר 114"/>
            <p:cNvCxnSpPr>
              <a:stCxn id="108" idx="6"/>
              <a:endCxn id="112" idx="2"/>
            </p:cNvCxnSpPr>
            <p:nvPr/>
          </p:nvCxnSpPr>
          <p:spPr>
            <a:xfrm>
              <a:off x="6597045" y="3172189"/>
              <a:ext cx="1630412" cy="23105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מחבר חץ ישר 115"/>
            <p:cNvCxnSpPr>
              <a:stCxn id="109" idx="6"/>
              <a:endCxn id="111" idx="2"/>
            </p:cNvCxnSpPr>
            <p:nvPr/>
          </p:nvCxnSpPr>
          <p:spPr>
            <a:xfrm flipV="1">
              <a:off x="6597045" y="3879020"/>
              <a:ext cx="1630412" cy="8686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מחבר חץ ישר 116"/>
            <p:cNvCxnSpPr>
              <a:stCxn id="109" idx="6"/>
              <a:endCxn id="112" idx="2"/>
            </p:cNvCxnSpPr>
            <p:nvPr/>
          </p:nvCxnSpPr>
          <p:spPr>
            <a:xfrm>
              <a:off x="6597045" y="4747631"/>
              <a:ext cx="1630412" cy="7351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מחבר חץ ישר 117"/>
            <p:cNvCxnSpPr>
              <a:stCxn id="110" idx="6"/>
              <a:endCxn id="111" idx="2"/>
            </p:cNvCxnSpPr>
            <p:nvPr/>
          </p:nvCxnSpPr>
          <p:spPr>
            <a:xfrm flipV="1">
              <a:off x="6597045" y="3879020"/>
              <a:ext cx="1630412" cy="2442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מחבר חץ ישר 118"/>
            <p:cNvCxnSpPr>
              <a:stCxn id="110" idx="6"/>
              <a:endCxn id="112" idx="2"/>
            </p:cNvCxnSpPr>
            <p:nvPr/>
          </p:nvCxnSpPr>
          <p:spPr>
            <a:xfrm flipV="1">
              <a:off x="6597045" y="5482732"/>
              <a:ext cx="1630412" cy="8387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מחבר חץ ישר 119"/>
            <p:cNvCxnSpPr>
              <a:stCxn id="111" idx="6"/>
              <a:endCxn id="113" idx="2"/>
            </p:cNvCxnSpPr>
            <p:nvPr/>
          </p:nvCxnSpPr>
          <p:spPr>
            <a:xfrm>
              <a:off x="9094496" y="3879020"/>
              <a:ext cx="1613132" cy="7743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מחבר חץ ישר 120"/>
            <p:cNvCxnSpPr>
              <a:stCxn id="112" idx="6"/>
              <a:endCxn id="113" idx="2"/>
            </p:cNvCxnSpPr>
            <p:nvPr/>
          </p:nvCxnSpPr>
          <p:spPr>
            <a:xfrm flipV="1">
              <a:off x="9094496" y="4653388"/>
              <a:ext cx="1613132" cy="8293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מחבר חץ ישר 121"/>
            <p:cNvCxnSpPr>
              <a:stCxn id="113" idx="6"/>
            </p:cNvCxnSpPr>
            <p:nvPr/>
          </p:nvCxnSpPr>
          <p:spPr>
            <a:xfrm>
              <a:off x="11676768" y="4653388"/>
              <a:ext cx="23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7243246" y="3055956"/>
              <a:ext cx="1045940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0.192</a:t>
              </a:r>
              <a:endParaRPr lang="he-IL" sz="16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897614" y="3585291"/>
              <a:ext cx="1077973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-0.306</a:t>
              </a:r>
              <a:endParaRPr lang="he-IL" sz="16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582438" y="4113055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0.4</a:t>
              </a:r>
              <a:endParaRPr lang="he-IL" sz="16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535316" y="4848153"/>
              <a:ext cx="666455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0.1</a:t>
              </a:r>
              <a:endParaRPr lang="he-IL" sz="16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833490" y="5598351"/>
              <a:ext cx="110488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-0.598</a:t>
              </a:r>
              <a:endParaRPr lang="he-IL" sz="16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044229" y="6082743"/>
              <a:ext cx="853374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0.194</a:t>
              </a:r>
              <a:endParaRPr lang="he-IL" sz="16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277802" y="3679535"/>
              <a:ext cx="1060251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-0.261</a:t>
              </a:r>
              <a:endParaRPr lang="he-IL" sz="16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9372048" y="5196856"/>
              <a:ext cx="1065764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1600" dirty="0"/>
                <a:t>-0.138</a:t>
              </a:r>
              <a:endParaRPr lang="he-IL" sz="1600" dirty="0"/>
            </a:p>
          </p:txBody>
        </p:sp>
        <p:sp>
          <p:nvSpPr>
            <p:cNvPr id="146" name="חץ ימינה 145"/>
            <p:cNvSpPr/>
            <p:nvPr/>
          </p:nvSpPr>
          <p:spPr>
            <a:xfrm rot="1457852">
              <a:off x="3496402" y="4272724"/>
              <a:ext cx="1368099" cy="5748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400"/>
            </a:p>
          </p:txBody>
        </p:sp>
      </p:grp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82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07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5ABB-7416-4E25-9FFF-44483078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learning process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F9B9-DF91-4C2A-8A76-F87AECFD9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62A2A-CF5B-4A5C-AFD3-C7F27886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42A6E-2B36-4A3D-9164-8A839C7BC6FB}" type="slidenum">
              <a:rPr lang="he-IL" smtClean="0"/>
              <a:t>83</a:t>
            </a:fld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18BCC-B61F-4F4F-AFA7-57775C0E2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64" y="1690688"/>
            <a:ext cx="11160286" cy="371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80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5 Labels -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775" y="1285875"/>
            <a:ext cx="8407400" cy="6477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6" y="1766740"/>
            <a:ext cx="5928926" cy="464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10888" y="6365174"/>
            <a:ext cx="841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hlinkClick r:id="rId4"/>
              </a:rPr>
              <a:t>http://www.image-net.org/challenges/LSVRC/2014/</a:t>
            </a:r>
            <a:r>
              <a:rPr lang="en-US" dirty="0">
                <a:solidFill>
                  <a:prstClr val="black"/>
                </a:solidFill>
              </a:rPr>
              <a:t> 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2C20-59BC-40FC-8A2C-7AA168804D5B}" type="slidenum">
              <a:rPr lang="he-IL" smtClean="0"/>
              <a:pPr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50492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TdGFuZGFyZCIsIklzVGVtcGxhdGUiOmZhbHNlLCJWZXJzaW9uIjp7IiRpZCI6IjIiLCJWZXJzaW9uIjoiMy4wLjEiLCJPcmlnaW5hbEFzc2VtYmx5VmVyc2lvbiI6IjMuMDYuMDAuMDAiLCJFZGl0aW9uIjoiUGx1cyIsIklzUGx1c0VkaXRpb24iOnRydWV9LCJFZmZlY3QiOjAsIlN0eWxlIjp7IiRpZCI6IjMiLCJUaW1lYmFuZFN0eWxlIjp7IiRpZCI6IjQiLCJTY2FsZU1hcmtpbmciOjAsIlNoYXBlIjowLCJTaGFwZVN0eWxlIjp7IiRpZCI6IjUiLCJNYXJnaW4iOnsiJGlkIjoiNiIsIlRvcCI6MCwiTGVmdCI6MTIsIlJpZ2h0IjoxMiwiQm90dG9tIjowfSwiUGFkZGluZyI6eyIkaWQiOiI3IiwiVG9wIjo1LCJMZWZ0IjowLCJSaWdodCI6MCwiQm90dG9tIjo1fSwiQmFja2dyb3VuZCI6eyIkaWQiOiI4IiwiQ29sb3IiOnsiJGlkIjoiOSIsIkEiOjI1NSwiUiI6MTc4LCJHIjoxNCwiQiI6MTh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XJpYWwiLCJJc0JvbGQiOnRydWUsIklzSXRhbGljIjpmYWxzZSwiSXNVbmRlcmxpbmVkIjpmYWxzZSwiUGFyZW50U3R5bGUiOm51bGx9LCJBdXRvU2l6ZSI6MCwiRm9yZWdyb3VuZCI6eyIkaWQiOiIxNSIsIkNvbG9yIjp7IiRpZCI6IjE2IiwiQSI6MjU1LCJSIjoxOTIsIkciOjgwLCJCIjo3N319LCJNYXhXaWR0aCI6IkluZmluaXR5IiwiTWF4SGVpZ2h0IjoiSW5maW5pdHkiLCJTbWFydEZvcmVncm91bmRJc0FjdGl2ZSI6ZmFsc2UsIkhvcml6b250YWxBbGlnbm1lbnQiOjAsIlZlcnRpY2FsQWxpZ25tZW50IjowLCJTbWFydEZvcmVncm91bmQiOm51bGwsIk1hcmdpbiI6eyIkaWQiOiIxNyIsIlRvcCI6MCwiTGVmdCI6MCwiUmlnaHQiOjI1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4LCJGb250TmFtZSI6IkFyaWFsIiwiSXNCb2xkIjp0cnVlLCJJc0l0YWxpYyI6ZmFsc2UsIklzVW5kZXJsaW5lZCI6ZmFsc2UsIlBhcmVudFN0eWxlIjpudWxsfSwiQXV0b1NpemUiOjAsIkZvcmVncm91bmQiOnsiJGlkIjoiMjMiLCJDb2xvciI6eyIkaWQiOiIyNCIsIkEiOjI1NSwiUiI6MTkyLCJHIjo4MCwiQiI6Nzd9fSwiTWF4V2lkdGgiOiJJbmZpbml0eSIsIk1heEhlaWdodCI6IkluZmluaXR5IiwiU21hcnRGb3JlZ3JvdW5kSXNBY3RpdmUiOmZhbHNlLCJIb3Jpem9udGFsQWxpZ25tZW50IjowLCJWZXJ0aWNhbEFsaWdubWVudCI6MCwiU21hcnRGb3JlZ3JvdW5kIjpudWxsLCJNYXJnaW4iOnsiJGlkIjoiMjUiLCJUb3AiOjAsIkxlZnQiOjI1LCJSaWdodCI6MCwiQm90dG9tIjowfSwiUGFkZGluZyI6eyIkaWQiOiIyNiIsIlRvcCI6MCwiTGVmdCI6MCwiUmlnaHQiOjAsIkJvdHRvbSI6MH0sIkJhY2tncm91bmQiOnsiJGlkIjoiMjciLCJDb2xvciI6eyIkcmVmIjoiMjAifX0sIklzVmlzaWJsZSI6dHJ1ZSwiV2lkdGgiOjAuMCwiSGVpZ2h0IjowLjAsIkJvcmRlclN0eWxlIjpudWxsLCJQYXJlbnRTdHlsZSI6bnVsbH0sIlRvZGF5VGV4dFN0eWxlIjp7IiRpZCI6IjI4IiwiRm9udFNldHRpbmdzIjp7IiRpZCI6IjI5IiwiRm9udFNpemUiOjExLCJGb250TmFtZSI6IkFyaWFs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XJpYWwiLCJJc0JvbGQiOnRydW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c3LCJSIjoxMjgsIkciOjE0MSwiQiI6MTY5fX0sIkFwcGVuZFllYXJPblllYXJDaGFuZ2UiOnRydWUsIkVsYXBzZWRUaW1lRm9ybWF0IjoxLCJUb2RheU1hcmtlclBvc2l0aW9uIjozLCJRdWlja1Bvc2l0aW9uIjoxLCJBYnNvbHV0ZVBvc2l0aW9uIjowLjA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EsIkNvbm5lY3Rvck1hcmdpbiI6eyIkaWQiOiI1NCIsIlRvcCI6MCwiTGVmdCI6MiwiUmlnaHQiOjIsIkJvdHRvbSI6MH0sIkNvbm5lY3RvclN0eWxlIjp7IiRpZCI6IjU1IiwiTGluZUNvbG9yIjp7IiRpZCI6IjU2IiwiJHR5cGUiOiJOTFJFLkNvbW1vbi5Eb20uU29saWRDb2xvckJydXNoLCBOTFJFLkNvbW1vbiIsIkNvbG9yIjp7IiRpZCI6IjU3IiwiQSI6MjU1LCJSIjozMSwiRyI6NzMsIkIiOjEyNn19LCJMaW5lV2VpZ2h0IjoxLjAsIkxpbmVUeXBlIjowLCJQYXJlbnRTdHlsZSI6bnVsbH0sIklzQmVsb3dUaW1lYmFuZCI6ZmFsc2UsIkhpZGVEYXRlIjpmYWxzZSwiU2hhcGVTaXplIjoxLCJTcGFjaW5nIjox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m51bGwsIklzVmlzaWJsZSI6dHJ1ZSwiV2lkdGgiOjE4LjAsIkhlaWdodCI6MjAuMCwiQm9yZGVyU3R5bGUiOnsiJGlkIjoiNjIiLCJMaW5lQ29sb3IiOnsiJGlkIjoiNjMiLCIkdHlwZSI6Ik5MUkUuQ29tbW9uLkRvbS5Tb2xpZENvbG9yQnJ1c2gsIE5MUkUuQ29tbW9uIiwiQ29sb3IiOnsiJGlkIjoiNjQiLCJBIjoyNTUsIlIiOjI1NSwiRyI6MCwiQiI6MH19LCJMaW5lV2VpZ2h0IjowLjAsIkxpbmVUeXBlIjowLCJQYXJlbnRTdHlsZSI6bnVsbH0sIlBhcmVudFN0eWxlIjpudWxsfSwiVGl0bGVTdHlsZSI6eyIkaWQiOiI2NSIsIkZvbnRTZXR0aW5ncyI6eyIkaWQiOiI2NiIsIkZvbnRTaXplIjoxMSwiRm9udE5hbWUiOiJBcmlhbCIsIklzQm9sZCI6dHJ1ZSwiSXNJdGFsaWMiOmZhbHNlLCJJc1VuZGVybGluZWQiOmZhbHNlLCJQYXJlbnRTdHlsZSI6bnVsbH0sIkF1dG9TaXplIjowLCJGb3JlZ3JvdW5kIjp7IiRpZCI6IjY3IiwiQ29sb3IiOnsiJGlkIjoiNjgiLCJBIjoyNTUsIlIiOjAsIkciOjAsIkIiOjB9fSwiTWF4V2lkdGgiOjIwMC4wLCJNYXhIZWlnaHQiOiJJbmZpbml0eSIsIlNtYXJ0Rm9yZWdyb3VuZElzQWN0aXZlIjpmYWxzZSwiSG9yaXpvbnRhbEFsaWdubWVudCI6MSwiVmVydGljYWxBbGlnbm1lbnQiOjAsIlNtYXJ0Rm9yZWdyb3VuZCI6bnVsbCwiTWFyZ2luIjp7IiRpZCI6IjY5IiwiVG9wIjowLCJMZWZ0IjowLCJSaWdodCI6MCwiQm90dG9tIjowfSwiUGFkZGluZyI6eyIkaWQiOiI3MCIsIlRvcCI6MCwiTGVmdCI6MCwiUmlnaHQiOjAsIkJvdHRvbSI6MH0sIkJhY2tncm91bmQiOnsiJGlkIjoiNzEiLCJDb2xvciI6eyIkcmVmIjoiMjAifX0sIklzVmlzaWJsZSI6dHJ1ZSwiV2lkdGgiOjAuMCwiSGVpZ2h0IjowLjAsIkJvcmRlclN0eWxlIjpudWxsLCJQYXJlbnRTdHlsZSI6bnVsbH0sIkRhdGVTdHlsZSI6eyIkaWQiOiI3MiIsIkZvbnRTZXR0aW5ncyI6eyIkaWQiOiI3MyIsIkZvbnRTaXplIjoxMCwiRm9udE5hbWUiOiJBcmlhbCIsIklzQm9sZCI6ZmFsc2UsIklzSXRhbGljIjpmYWxzZSwiSXNVbmRlcmxpbmVkIjpmYWxzZSwiUGFyZW50U3R5bGUiOm51bGx9LCJBdXRvU2l6ZSI6MCwiRm9yZWdyb3VuZCI6eyIkaWQiOiI3NCIsIkNvbG9yIjp7IiRpZCI6Ijc1IiwiQSI6MjU1LCJSIjo2OCwiRyI6ODQsIkIiOjEwNn19LCJNYXhXaWR0aCI6MjAwLjAsIk1heEhlaWdodCI6IkluZmluaXR5IiwiU21hcnRGb3JlZ3JvdW5kSXNBY3RpdmUiOmZhbHNlLCJIb3Jpem9udGFsQWxpZ25tZW50Ijox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mQgTU1NIiwiU2VwYXJhdG9yIjoiLyIsIlVzZUludGVybmF0aW9uYWxEYXRlRm9ybWF0Ijp0cnVlfSwiSXNWaXNpYmxlIjp0cnVlLCJQYXJlbnRTdHlsZSI6bnVsbH0sIkRlZmF1bHRUYXNrU3R5bGUiOnsiJGlkIjoiODAiLCJTaGFwZSI6MCwiU2hhcGVUaGlja25lc3MiOjEsIkR1cmF0aW9uRm9ybWF0IjowLCJJbmNsdWRlTm9uV29ya2luZ0RheXNJbkR1cmF0aW9uIjpmYWxzZSwiUGVyY2VudGFnZUNvbXBsZXRlU3R5bGUiOnsiJGlkIjoiODEiLCJGb250U2V0dGluZ3MiOnsiJGlkIjoiODIiLCJGb250U2l6ZSI6OSwiRm9udE5hbWUiOiJBcmlhbCIsIklzQm9sZCI6ZmFsc2UsIklzSXRhbGljIjpmYWxzZSwiSXNVbmRlcmxpbmVkIjpmYWxzZSwiUGFyZW50U3R5bGUiOm51bGx9LCJBdXRvU2l6ZSI6MCwiRm9yZWdyb3VuZCI6eyIkaWQiOiI4MyIsIkNvbG9yIjp7IiRpZCI6Ijg0IiwiQSI6MjU1LCJSIjoxOTEsIkciOjE5MSwiQiI6MTkxfX0sIk1heFdpZHRoIjo5NjAuMCwiTWF4SGVpZ2h0IjoiSW5maW5pdHkiLCJTbWFydEZvcmVncm91bmRJc0FjdGl2ZSI6ZmFsc2UsIkhvcml6b250YWxBbGlnbm1lbnQiOjEsIlZlcnRpY2FsQWxpZ25tZW50IjowLCJTbWFydEZvcmVncm91bmQiOm51bGwsIk1hcmdpbiI6eyIkaWQiOiI4NSIsIlRvcCI6MCwiTGVmdCI6MCwiUmlnaHQiOjAsIkJvdHRvbSI6MH0sIlBhZGRpbmciOnsiJGlkIjoiODYiLCJUb3AiOjAsIkxlZnQiOjAsIlJpZ2h0IjowLCJCb3R0b20iOjB9LCJCYWNrZ3JvdW5kIjp7IiRpZCI6Ijg3IiwiQ29sb3IiOnsiJHJlZiI6IjIwIn19LCJJc1Zpc2libGUiOnRydWUsIldpZHRoIjowLjAsIkhlaWdodCI6MC4wLCJCb3JkZXJTdHlsZSI6bnVsbCwiUGFyZW50U3R5bGUiOm51bGx9LCJEdXJhdGlvblN0eWxlIjp7IiRpZCI6Ijg4IiwiRm9udFNldHRpbmdzIjp7IiRpZCI6Ijg5IiwiRm9udFNpemUiOjksIkZvbnROYW1lIjoiQXJpYWwiLCJJc0JvbGQiOmZhbHNlLCJJc0l0YWxpYyI6ZmFsc2UsIklzVW5kZXJsaW5lZCI6ZmFsc2UsIlBhcmVudFN0eWxlIjpudWxsfSwiQXV0b1NpemUiOjAsIkZvcmVncm91bmQiOnsiJGlkIjoiOTAiLCJDb2xvciI6eyIkaWQiOiI5MSIsIkEiOjI1NSwiUiI6MjM3LCJHIjoxMjUsIkIiOjQ5fX0sIk1heFdpZHRoIjo5NjAuMCwiTWF4SGVpZ2h0IjoiSW5maW5pdHkiLCJTbWFydEZvcmVncm91bmRJc0FjdGl2ZSI6ZmFsc2UsIkhvcml6b250YWxBbGlnbm1lbnQiOjEsIlZlcnRpY2FsQWxpZ25tZW50IjowLCJTbWFydEZvcmVncm91bmQiOm51bGwsIk1hcmdpbiI6eyIkaWQiOiI5MiIsIlRvcCI6MCwiTGVmdCI6MCwiUmlnaHQiOjAsIkJvdHRvbSI6MH0sIlBhZGRpbmciOnsiJGlkIjoiOTMiLCJUb3AiOjAsIkxlZnQiOjAsIlJpZ2h0IjowLCJCb3R0b20iOjB9LCJCYWNrZ3JvdW5kIjp7IiRpZCI6Ijk0IiwiQ29sb3IiOnsiJHJlZiI6IjIwIn19LCJJc1Zpc2libGUiOmZhbHNlLCJXaWR0aCI6MC4wLCJIZWlnaHQiOjAuMCwiQm9yZGVyU3R5bGUiOm51bGwsIlBhcmVudFN0eWxlIjpudWxsfSwiSG9yaXpvbnRhbENvbm5lY3RvclN0eWxlIjp7IiRpZCI6Ijk1IiwiTGluZUNvbG9yIjp7IiRpZCI6Ijk2IiwiJHR5cGUiOiJOTFJFLkNvbW1vbi5Eb20uU29saWRDb2xvckJydXNoLCBOTFJFLkNvbW1vbiIsIkNvbG9yIjp7IiRpZCI6Ijk3IiwiQSI6MjU1LCJSIjoyMDQsIkciOjIwNCwiQiI6MjA0fX0sIkxpbmVXZWlnaHQiOjEuMCwiTGluZVR5cGUiOjAsIlBhcmVudFN0eWxlIjpudWxsfSwiVmVydGljYWxDb25uZWN0b3JTdHlsZSI6eyIkaWQiOiI5OCIsIkxpbmVDb2xvciI6eyIkaWQiOiI5OSIsIiR0eXBlIjoiTkxSRS5Db21tb24uRG9tLlNvbGlkQ29sb3JCcnVzaCwgTkxSRS5Db21tb24iLCJDb2xvciI6eyIkaWQiOiIxMDAiLCJBIjoyNTUsIlIiOjIwNCwiRyI6MjA0LCJCIjoyMDR9fSwiTGluZVdlaWdodCI6MC4wLCJMaW5lVHlwZSI6MCwiUGFyZW50U3R5bGUiOm51bGx9LCJNYXJnaW4iOm51bGwsIlN0YXJ0RGF0ZVBvc2l0aW9uIjo0LCJFbmREYXRlUG9zaXRpb24iOjQsIlRpdGxlUG9zaXRpb24iOjMsIkR1cmF0aW9uUG9zaXRpb24iOjYsIlBlcmNlbnRhZ2VDb21wbGV0ZWRQb3NpdGlvbiI6NiwiU3BhY2luZyI6NSwiSXNCZWxvd1RpbWViYW5kIjp0cnVlLCJQZXJjZW50YWdlQ29tcGxldGVTaGFwZU9wYWNpdHkiOjM1LCJTaGFwZVN0eWxlIjp7IiRpZCI6IjEwMSIsIk1hcmdpbiI6eyIkaWQiOiIxMDIiLCJUb3AiOjAsIkxlZnQiOjQsIlJpZ2h0Ijo0LCJCb3R0b20iOjB9LCJQYWRkaW5nIjp7IiRpZCI6IjEwMyIsIlRvcCI6MCwiTGVmdCI6MCwiUmlnaHQiOjAsIkJvdHRvbSI6MH0sIkJhY2tncm91bmQiOm51bGwsIklzVmlzaWJsZSI6dHJ1ZSwiV2lkdGgiOjAuMCwiSGVpZ2h0IjoxNi4wLCJCb3JkZXJTdHlsZSI6eyIkaWQiOiIxMDQiLCJMaW5lQ29sb3IiOnsiJGlkIjoiMTA1IiwiJHR5cGUiOiJOTFJFLkNvbW1vbi5Eb20uU29saWRDb2xvckJydXNoLCBOTFJFLkNvbW1vbiIsIkNvbG9yIjp7IiRpZCI6IjEwNiIsIkEiOjI1NSwiUiI6MjU1LCJHIjowLCJCIjowfX0sIkxpbmVXZWlnaHQiOjAuMCwiTGluZVR5cGUiOjAsIlBhcmVudFN0eWxlIjpudWxsfSwiUGFyZW50U3R5bGUiOm51bGx9LCJUaXRsZVN0eWxlIjp7IiRpZCI6IjEwNyIsIkZvbnRTZXR0aW5ncyI6eyIkaWQiOiIxMDgiLCJGb250U2l6ZSI6MTAsIkZvbnROYW1lIjoiQXJpYWwiLCJJc0JvbGQiOnRydWUsIklzSXRhbGljIjpmYWxzZSwiSXNVbmRlcmxpbmVkIjpmYWxzZSwiUGFyZW50U3R5bGUiOm51bGx9LCJBdXRvU2l6ZSI6MCwiRm9yZWdyb3VuZCI6eyIkaWQiOiIxMDkiLCJDb2xvciI6eyIkaWQiOiIxMTAiLCJBIjoyNTUsIlIiOjAsIkciOjAsIkIiOjB9fSwiTWF4V2lkdGgiOjk2MC4wLCJNYXhIZWlnaHQiOiJJbmZpbml0eSIsIlNtYXJ0Rm9yZWdyb3VuZElzQWN0aXZlIjpmYWxzZSwiSG9yaXpvbnRhbEFsaWdubWVudCI6MS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ksIkZvbnROYW1lIjoiQXJpYWwiLCJJc0JvbGQiOmZhbHNlLCJJc0l0YWxpYyI6ZmFsc2UsIklzVW5kZXJsaW5lZCI6ZmFsc2UsIlBhcmVudFN0eWxlIjpudWxsfSwiQXV0b1NpemUiOjAsIkZvcmVncm91bmQiOnsiJGlkIjoiMTE2IiwiQ29sb3IiOnsiJGlkIjoiMTE3IiwiQSI6MjU1LCJSIjo2OCwiRyI6ODQsIkIiOjEwNn19LCJNYXhXaWR0aCI6OTYwLjAsIk1heEhlaWdodCI6IkluZmluaXR5IiwiU21hcnRGb3JlZ3JvdW5kSXNBY3RpdmUiOmZhbHNlLCJIb3Jpem9udGFsQWxpZ25tZW50Ijox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kIE1NTSIsIlNlcGFyYXRvciI6Ii8iLCJVc2VJbnRlcm5hdGlvbmFsRGF0ZUZvcm1hdCI6dHJ1ZX0sIklzVmlzaWJsZSI6dHJ1ZSwiUGFyZW50U3R5bGUiOm51bGx9LCJTaG93RWxhcHNlZFRpbWVHcmFkaWVudFN0eWxlIjpmYWxzZX0sIlNjYWxlIjp7IiRpZCI6IjEyMiIsIlN0YXJ0RGF0ZSI6IjAwMDEtMDEtMDFUMDA6MDA6MDAiLCJFbmREYXRlIjoiMDAwMS0wMS0wMVQwMDowMDowMCIsIkZvcm1hdCI6Ik1NTSIsIlR5cGUiOjIsIkF1dG9EYXRlUmFuZ2UiOnRydWUsIldvcmtpbmdEYXlzIjozMSwiVG9kYXlNYXJrZXJUZXh0IjoiVG9kYXkiLCJBdXRvU2NhbGVUeXBlIjp0cnVlfSwiTWlsZXN0b25lcyI6W3siJGlkIjoiMTIzIiwiRGF0ZSI6IjIwMTgtMDUtMDFUMjM6NTk6NTlaIiwiU3R5bGUiOnsiJGlkIjoiMTI0IiwiU2hhcGUiOjEsIkNvbm5lY3Rvck1hcmdpbiI6eyIkcmVmIjoiNTQifSwiQ29ubmVjdG9yU3R5bGUiOnsiJGlkIjoiMTI1IiwiTGluZUNvbG9yIjp7IiRpZCI6IjEyNiIsIiR0eXBlIjoiTkxSRS5Db21tb24uRG9tLlNvbGlkQ29sb3JCcnVzaCwgTkxSRS5Db21tb24iLCJDb2xvciI6eyIkaWQiOiIxMjciLCJBIjoyNTUsIlIiOjEyOCwiRyI6MTg1LCJCIjoyMjJ9fSwiTGluZVdlaWdodCI6MS4wLCJMaW5lVHlwZSI6MCwiUGFyZW50U3R5bGUiOnsiJHJlZiI6IjU1In19LCJJc0JlbG93VGltZWJhbmQiOmZhbHNlLCJIaWRlRGF0ZSI6ZmFsc2UsIlNoYXBlU2l6ZSI6MSwiU3BhY2luZyI6MS4wLCJQYWRkaW5nIjp7IiRyZWYiOiI1OCJ9LCJTaGFwZVN0eWxlIjp7IiRpZCI6IjEyOCIsIk1hcmdpbiI6eyIkcmVmIjoiNjAifSwiUGFkZGluZyI6eyIkcmVmIjoiNjEifSwiQmFja2dyb3VuZCI6eyIkaWQiOiIxMjkiLCJDb2xvciI6eyIkaWQiOiIxMzAiLCJBIjoyNTUsIlIiOjEyOCwiRyI6MTQxLCJCIjoxNjl9fSwiSXNWaXNpYmxlIjp0cnVlLCJXaWR0aCI6MTguMCwiSGVpZ2h0IjoyMC4wLCJCb3JkZXJTdHlsZSI6eyIkaWQiOiIxMzEiLCJMaW5lQ29sb3IiOnsiJHJlZiI6IjYzIn0sIkxpbmVXZWlnaHQiOjAuMCwiTGluZVR5cGUiOjAsIlBhcmVudFN0eWxlIjp7IiRyZWYiOiI2MiJ9fSwiUGFyZW50U3R5bGUiOnsiJHJlZiI6IjU5In19LCJUaXRsZVN0eWxlIjp7IiRpZCI6IjEzMiIsIkZvbnRTZXR0aW5ncyI6eyIkaWQiOiIxMzMiLCJGb250U2l6ZSI6MTEsIkZvbnROYW1lIjoiQXJpYWwiLCJJc0JvbGQiOnRydWUsIklzSXRhbGljIjpmYWxzZSwiSXNVbmRlcmxpbmVkIjpmYWxzZSwiUGFyZW50U3R5bGUiOnsiJHJlZiI6IjY2In19LCJBdXRvU2l6ZSI6MCwiRm9yZWdyb3VuZCI6eyIkcmVmIjoiNjcifSwiTWF4V2lkdGgiOjExMy4xMDg4OTg5MjU3ODEyNS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M0IiwiTGluZUNvbG9yIjpudWxsLCJMaW5lV2VpZ2h0IjowLjAsIkxpbmVUeXBlIjowLCJQYXJlbnRTdHlsZSI6bnVsbH0sIlBhcmVudFN0eWxlIjp7IiRyZWYiOiI2NSJ9fSwiRGF0ZVN0eWxlIjp7IiRpZCI6IjEzNSIsIkZvbnRTZXR0aW5ncyI6eyIkaWQiOiIxMzYiLCJGb250U2l6ZSI6MTAsIkZvbnROYW1lIjoiQXJpYWw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EsIlZlcnRpY2FsQWxpZ25tZW50IjowLCJTbWFydEZvcmVncm91bmQiOm51bGwsIk1hcmdpbiI6eyIkcmVmIjoiNzYifSwiUGFkZGluZyI6eyIkcmVmIjoiNzcifSwiQmFja2dyb3VuZCI6eyIkcmVmIjoiNzgifSwiSXNWaXNpYmxlIjp0cnVlLCJXaWR0aCI6MC4wLCJIZWlnaHQiOjAuMCwiQm9yZGVyU3R5bGUiOnsiJGlkIjoiMTM3IiwiTGluZUNvbG9yIjpudWxsLCJMaW5lV2VpZ2h0IjowLjAsIkxpbmVUeXBlIjowLCJQYXJlbnRTdHlsZSI6bnVsbH0sIlBhcmVudFN0eWxlIjp7IiRyZWYiOiI3MiJ9fSwiRGF0ZUZvcm1hdCI6eyIkaWQiOiIxMzgiLCJGb3JtYXRTdHJpbmciOiJkIE1NTSIsIlNlcGFyYXRvciI6Ii8iLCJVc2VJbnRlcm5hdGlvbmFsRGF0ZUZvcm1hdCI6dHJ1ZX0sIklzVmlzaWJsZSI6dHJ1ZSwiUGFyZW50U3R5bGUiOnsiJHJlZiI6IjUzIn19LCJQb3NpdGlvbiI6eyJSYXRpbyI6MC4wLCJJc0N1c3RvbSI6ZmFsc2V9LCJJZCI6IjkzOGQ0ZjgwLWYyYjAtNDY5Ni1iNTc5LWVjODgxOTQ0YzAzMSIsIkltcG9ydElkIjpudWxsLCJUaXRsZSI6Ikxpb3IiLCJOb3RlIjpudWxsLCJIeXBlcmxpbmsiOm51bGwsIklzQ2hhbmdlZCI6ZmFsc2UsIklzTmV3IjpmYWxzZX0seyIkaWQiOiIxMzkiLCJEYXRlIjoiMjAxOC0wNi0zMFQyMzo1OTo1OVoiLCJTdHlsZSI6eyIkaWQiOiIxNDAiLCJTaGFwZSI6MSwiQ29ubmVjdG9yTWFyZ2luIjp7IiRyZWYiOiI1NCJ9LCJDb25uZWN0b3JTdHlsZSI6eyIkaWQiOiIxNDEiLCJMaW5lQ29sb3IiOnsiJGlkIjoiMTQyIiwiJHR5cGUiOiJOTFJFLkNvbW1vbi5Eb20uU29saWRDb2xvckJydXNoLCBOTFJFLkNvbW1vbiIsIkNvbG9yIjp7IiRpZCI6IjE0MyIsIkEiOjI1NSwiUiI6MTI4LCJHIjoxODUsIkIiOjIyMn19LCJMaW5lV2VpZ2h0IjoxLjAsIkxpbmVUeXBlIjowLCJQYXJlbnRTdHlsZSI6eyIkcmVmIjoiNTUifX0sIklzQmVsb3dUaW1lYmFuZCI6ZmFsc2UsIkhpZGVEYXRlIjpmYWxzZSwiU2hhcGVTaXplIjoxLCJTcGFjaW5nIjoxLjAsIlBhZGRpbmciOnsiJHJlZiI6IjU4In0sIlNoYXBlU3R5bGUiOnsiJGlkIjoiMTQ0IiwiTWFyZ2luIjp7IiRyZWYiOiI2MCJ9LCJQYWRkaW5nIjp7IiRyZWYiOiI2MSJ9LCJCYWNrZ3JvdW5kIjp7IiRpZCI6IjE0NSIsIkNvbG9yIjp7IiRpZCI6IjE0NiIsIkEiOjI1NSwiUiI6MTI4LCJHIjoxNDEsIkIiOjE2OX19LCJJc1Zpc2libGUiOnRydWUsIldpZHRoIjoxOC4wLCJIZWlnaHQiOjIwLjAsIkJvcmRlclN0eWxlIjp7IiRpZCI6IjE0NyIsIkxpbmVDb2xvciI6eyIkcmVmIjoiNjMifSwiTGluZVdlaWdodCI6MC4wLCJMaW5lVHlwZSI6MCwiUGFyZW50U3R5bGUiOnsiJHJlZiI6IjYyIn19LCJQYXJlbnRTdHlsZSI6eyIkcmVmIjoiNTkifX0sIlRpdGxlU3R5bGUiOnsiJGlkIjoiMTQ4IiwiRm9udFNldHRpbmdzIjp7IiRpZCI6IjE0OSIsIkZvbnRTaXplIjoxMSwiRm9udE5hbWUiOiJBcmlhbCIsIklzQm9sZCI6dHJ1ZSwiSXNJdGFsaWMiOmZhbHNlLCJJc1VuZGVybGluZWQiOmZhbHNlLCJQYXJlbnRTdHlsZSI6eyIkcmVmIjoiNjYifX0sIkF1dG9TaXplIjowLCJGb3JlZ3JvdW5kIjp7IiRyZWYiOiI2NyJ9LCJNYXhXaWR0aCI6MTYwLjE0MDgyMDMxMjU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1MCIsIkxpbmVDb2xvciI6bnVsbCwiTGluZVdlaWdodCI6MC4wLCJMaW5lVHlwZSI6MCwiUGFyZW50U3R5bGUiOm51bGx9LCJQYXJlbnRTdHlsZSI6eyIkcmVmIjoiNjUifX0sIkRhdGVTdHlsZSI6eyIkaWQiOiIxNTEiLCJGb250U2V0dGluZ3MiOnsiJGlkIjoiMTUyIiwiRm9udFNpemUiOjEwLCJGb250TmFtZSI6IkFyaWFs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xLCJWZXJ0aWNhbEFsaWdubWVudCI6MCwiU21hcnRGb3JlZ3JvdW5kIjpudWxsLCJNYXJnaW4iOnsiJHJlZiI6Ijc2In0sIlBhZGRpbmciOnsiJHJlZiI6Ijc3In0sIkJhY2tncm91bmQiOnsiJHJlZiI6Ijc4In0sIklzVmlzaWJsZSI6dHJ1ZSwiV2lkdGgiOjAuMCwiSGVpZ2h0IjowLjAsIkJvcmRlclN0eWxlIjp7IiRpZCI6IjE1MyIsIkxpbmVDb2xvciI6bnVsbCwiTGluZVdlaWdodCI6MC4wLCJMaW5lVHlwZSI6MCwiUGFyZW50U3R5bGUiOm51bGx9LCJQYXJlbnRTdHlsZSI6eyIkcmVmIjoiNzIifX0sIkRhdGVGb3JtYXQiOnsiJGlkIjoiMTU0IiwiRm9ybWF0U3RyaW5nIjoiZCBNTU0iLCJTZXBhcmF0b3IiOiIvIiwiVXNlSW50ZXJuYXRpb25hbERhdGVGb3JtYXQiOnRydWV9LCJJc1Zpc2libGUiOnRydWUsIlBhcmVudFN0eWxlIjp7IiRyZWYiOiI1MyJ9fSwiUG9zaXRpb24iOnsiUmF0aW8iOjAuMCwiSXNDdXN0b20iOmZhbHNlfSwiSWQiOiIxYmEyYTg4NS1lOGY5LTQyZGUtOWM4OC1jYmJmYThiMjFlZDEiLCJJbXBvcnRJZCI6bnVsbCwiVGl0bGUiOiJQaGFzZSAyIC0gICAgIEVsZWN0cmljYWwiLCJOb3RlIjpudWxsLCJIeXBlcmxpbmsiOm51bGwsIklzQ2hhbmdlZCI6ZmFsc2UsIklzTmV3IjpmYWxzZX0seyIkaWQiOiIxNTUiLCJEYXRlIjoiMjAxOC0wOC0xMlQyMzo1OTo1OS45OTlaIiwiU3R5bGUiOnsiJGlkIjoiMTU2IiwiU2hhcGUiOjEsIkNvbm5lY3Rvck1hcmdpbiI6eyIkcmVmIjoiNTQifSwiQ29ubmVjdG9yU3R5bGUiOnsiJGlkIjoiMTU3IiwiTGluZUNvbG9yIjp7IiRpZCI6IjE1OCIsIiR0eXBlIjoiTkxSRS5Db21tb24uRG9tLlNvbGlkQ29sb3JCcnVzaCwgTkxSRS5Db21tb24iLCJDb2xvciI6eyIkaWQiOiIxNTkiLCJBIjoyNTUsIlIiOjEyOCwiRyI6MTg1LCJCIjoyMjJ9fSwiTGluZVdlaWdodCI6MS4wLCJMaW5lVHlwZSI6MCwiUGFyZW50U3R5bGUiOnsiJHJlZiI6IjU1In19LCJJc0JlbG93VGltZWJhbmQiOnRydWUsIkhpZGVEYXRlIjpmYWxzZSwiU2hhcGVTaXplIjoxLCJTcGFjaW5nIjoxLjAsIlBhZGRpbmciOnsiJHJlZiI6IjU4In0sIlNoYXBlU3R5bGUiOnsiJGlkIjoiMTYwIiwiTWFyZ2luIjp7IiRyZWYiOiI2MCJ9LCJQYWRkaW5nIjp7IiRyZWYiOiI2MSJ9LCJCYWNrZ3JvdW5kIjp7IiRpZCI6IjE2MSIsIkNvbG9yIjp7IiRpZCI6IjE2MiIsIkEiOjI1NSwiUiI6NjYsIkciOjc4LCJCIjo5MX19LCJJc1Zpc2libGUiOnRydWUsIldpZHRoIjoxOC4wLCJIZWlnaHQiOjIwLjAsIkJvcmRlclN0eWxlIjp7IiRpZCI6IjE2MyIsIkxpbmVDb2xvciI6eyIkcmVmIjoiNjMifSwiTGluZVdlaWdodCI6MC4wLCJMaW5lVHlwZSI6MCwiUGFyZW50U3R5bGUiOnsiJHJlZiI6IjYyIn19LCJQYXJlbnRTdHlsZSI6eyIkcmVmIjoiNTkifX0sIlRpdGxlU3R5bGUiOnsiJGlkIjoiMTY0IiwiRm9udFNldHRpbmdzIjp7IiRpZCI6IjE2NSIsIkZvbnRTaXplIjoxMSwiRm9udE5hbWUiOiJBcmlhbCIsIklzQm9sZCI6dHJ1ZSwiSXNJdGFsaWMiOmZhbHNlLCJJc1VuZGVybGluZWQiOmZhbHNlLCJQYXJlbnRTdHlsZSI6eyIkcmVmIjoiNjYifX0sIkF1dG9TaXplIjowLCJGb3JlZ3JvdW5kIjp7IiRyZWYiOiI2NyJ9LCJNYXhXaWR0aCI6MjgxLjg3MzIzNDU1ODEwNTQ4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jYiLCJMaW5lQ29sb3IiOm51bGwsIkxpbmVXZWlnaHQiOjAuMCwiTGluZVR5cGUiOjAsIlBhcmVudFN0eWxlIjpudWxsfSwiUGFyZW50U3R5bGUiOnsiJHJlZiI6IjY1In19LCJEYXRlU3R5bGUiOnsiJGlkIjoiMTY3IiwiRm9udFNldHRpbmdzIjp7IiRpZCI6IjE2OCIsIkZvbnRTaXplIjoxMCwiRm9udE5hbWUiOiJBcmlhbC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SwiVmVydGljYWxBbGlnbm1lbnQiOjAsIlNtYXJ0Rm9yZWdyb3VuZCI6bnVsbCwiTWFyZ2luIjp7IiRyZWYiOiI3NiJ9LCJQYWRkaW5nIjp7IiRyZWYiOiI3NyJ9LCJCYWNrZ3JvdW5kIjp7IiRyZWYiOiI3OCJ9LCJJc1Zpc2libGUiOnRydWUsIldpZHRoIjowLjAsIkhlaWdodCI6MC4wLCJCb3JkZXJTdHlsZSI6eyIkaWQiOiIxNjkiLCJMaW5lQ29sb3IiOm51bGwsIkxpbmVXZWlnaHQiOjAuMCwiTGluZVR5cGUiOjAsIlBhcmVudFN0eWxlIjpudWxsfSwiUGFyZW50U3R5bGUiOnsiJHJlZiI6IjcyIn19LCJEYXRlRm9ybWF0Ijp7IiRpZCI6IjE3MCIsIkZvcm1hdFN0cmluZyI6ImQgTU1NIiwiU2VwYXJhdG9yIjoiLyIsIlVzZUludGVybmF0aW9uYWxEYXRlRm9ybWF0Ijp0cnVlfSwiSXNWaXNpYmxlIjp0cnVlLCJQYXJlbnRTdHlsZSI6eyIkcmVmIjoiNTMifX0sIlBvc2l0aW9uIjp7IlJhdGlvIjowLjEzNDk3OTM3MjM3Nzc0ODg1LCJJc0N1c3RvbSI6dHJ1ZX0sIklkIjoiYjNlNjA1MjYtNDVjOS00Njc5LTkxYTAtNzkyYTI0NjQ3MTMyIiwiSW1wb3J0SWQiOm51bGwsIlRpdGxlIjoiUmVzb3VyY2VzIFJlbGVhc2VkICIsIk5vdGUiOm51bGwsIkh5cGVybGluayI6bnVsbCwiSXNDaGFuZ2VkIjpmYWxzZSwiSXNOZXciOmZhbHNlfSx7IiRpZCI6IjE3MSIsIkRhdGUiOiIyMDE4LTEwLTEzVDIzOjU5OjU5Ljk5OVoiLCJTdHlsZSI6eyIkaWQiOiIxNzIiLCJTaGFwZSI6MSwiQ29ubmVjdG9yTWFyZ2luIjp7IiRyZWYiOiI1NCJ9LCJDb25uZWN0b3JTdHlsZSI6eyIkaWQiOiIxNzMiLCJMaW5lQ29sb3IiOnsiJGlkIjoiMTc0IiwiJHR5cGUiOiJOTFJFLkNvbW1vbi5Eb20uU29saWRDb2xvckJydXNoLCBOTFJFLkNvbW1vbiIsIkNvbG9yIjp7IiRpZCI6IjE3NSIsIkEiOjI1NSwiUiI6MTI4LCJHIjoxODUsIkIiOjIyMn19LCJMaW5lV2VpZ2h0IjoxLjAsIkxpbmVUeXBlIjowLCJQYXJlbnRTdHlsZSI6eyIkcmVmIjoiNTUifX0sIklzQmVsb3dUaW1lYmFuZCI6dHJ1ZSwiSGlkZURhdGUiOmZhbHNlLCJTaGFwZVNpemUiOjEsIlNwYWNpbmciOjEuMCwiUGFkZGluZyI6eyIkcmVmIjoiNTgifSwiU2hhcGVTdHlsZSI6eyIkaWQiOiIxNzYiLCJNYXJnaW4iOnsiJHJlZiI6IjYwIn0sIlBhZGRpbmciOnsiJHJlZiI6IjYxIn0sIkJhY2tncm91bmQiOnsiJGlkIjoiMTc3IiwiQ29sb3IiOnsiJGlkIjoiMTc4IiwiQSI6MjU1LCJSIjoyMjIsIkciOjIyMiwiQiI6MjI0fX0sIklzVmlzaWJsZSI6dHJ1ZSwiV2lkdGgiOjE4LjAsIkhlaWdodCI6MjAuMCwiQm9yZGVyU3R5bGUiOnsiJGlkIjoiMTc5IiwiTGluZUNvbG9yIjp7IiRyZWYiOiI2MyJ9LCJMaW5lV2VpZ2h0IjowLjAsIkxpbmVUeXBlIjowLCJQYXJlbnRTdHlsZSI6eyIkcmVmIjoiNjIifX0sIlBhcmVudFN0eWxlIjp7IiRyZWYiOiI1OSJ9fSwiVGl0bGVTdHlsZSI6eyIkaWQiOiIxODAiLCJGb250U2V0dGluZ3MiOnsiJGlkIjoiMTgxIiwiRm9udFNpemUiOjExLCJGb250TmFtZSI6IkFyaWFsIiwiSXNCb2xkIjp0cnVlLCJJc0l0YWxpYyI6ZmFsc2UsIklzVW5kZXJsaW5lZCI6ZmFsc2UsIlBhcmVudFN0eWxlIjp7IiRyZWYiOiI2NiJ9fSwiQXV0b1NpemUiOjAsIkZvcmVncm91bmQiOnsiJHJlZiI6IjY3In0sIk1heFdpZHRoIjoyNzEuNDczMjcyNzA1MDc4MS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gyIiwiTGluZUNvbG9yIjpudWxsLCJMaW5lV2VpZ2h0IjowLjAsIkxpbmVUeXBlIjowLCJQYXJlbnRTdHlsZSI6bnVsbH0sIlBhcmVudFN0eWxlIjp7IiRyZWYiOiI2NSJ9fSwiRGF0ZVN0eWxlIjp7IiRpZCI6IjE4MyIsIkZvbnRTZXR0aW5ncyI6eyIkaWQiOiIxODQiLCJGb250U2l6ZSI6MTAsIkZvbnROYW1lIjoiQXJpYWw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EsIlZlcnRpY2FsQWxpZ25tZW50IjowLCJTbWFydEZvcmVncm91bmQiOm51bGwsIk1hcmdpbiI6eyIkcmVmIjoiNzYifSwiUGFkZGluZyI6eyIkcmVmIjoiNzcifSwiQmFja2dyb3VuZCI6eyIkcmVmIjoiNzgifSwiSXNWaXNpYmxlIjp0cnVlLCJXaWR0aCI6MC4wLCJIZWlnaHQiOjAuMCwiQm9yZGVyU3R5bGUiOnsiJGlkIjoiMTg1IiwiTGluZUNvbG9yIjpudWxsLCJMaW5lV2VpZ2h0IjowLjAsIkxpbmVUeXBlIjowLCJQYXJlbnRTdHlsZSI6bnVsbH0sIlBhcmVudFN0eWxlIjp7IiRyZWYiOiI3MiJ9fSwiRGF0ZUZvcm1hdCI6eyIkaWQiOiIxODYiLCJGb3JtYXRTdHJpbmciOiJkIE1NTSIsIlNlcGFyYXRvciI6Ii8iLCJVc2VJbnRlcm5hdGlvbmFsRGF0ZUZvcm1hdCI6dHJ1ZX0sIklzVmlzaWJsZSI6dHJ1ZSwiUGFyZW50U3R5bGUiOnsiJHJlZiI6IjUzIn19LCJQb3NpdGlvbiI6eyJSYXRpbyI6MC4wLCJJc0N1c3RvbSI6ZmFsc2V9LCJJZCI6IjRmN2E0Yjg5LTMxYTktNDgyYi1iODZlLTk3MmQwZGMyYjkyMyIsIkltcG9ydElkIjpudWxsLCJUaXRsZSI6Ik1hdGVyaWFsIEF2YWlsYWJsZSIsIk5vdGUiOm51bGwsIkh5cGVybGluayI6bnVsbCwiSXNDaGFuZ2VkIjpmYWxzZSwiSXNOZXciOmZhbHNlfSx7IiRpZCI6IjE4NyIsIkRhdGUiOiIyMDE4LTExLTE0VDIzOjU5OjU5Ljk5OVoiLCJTdHlsZSI6eyIkaWQiOiIxODgiLCJTaGFwZSI6MSwiQ29ubmVjdG9yTWFyZ2luIjp7IiRyZWYiOiI1NCJ9LCJDb25uZWN0b3JTdHlsZSI6eyIkaWQiOiIxODkiLCJMaW5lQ29sb3IiOnsiJGlkIjoiMTkwIiwiJHR5cGUiOiJOTFJFLkNvbW1vbi5Eb20uU29saWRDb2xvckJydXNoLCBOTFJFLkNvbW1vbiIsIkNvbG9yIjp7IiRpZCI6IjE5MSIsIkEiOjI1NSwiUiI6MTI4LCJHIjoxODUsIkIiOjIyMn19LCJMaW5lV2VpZ2h0IjoxLjAsIkxpbmVUeXBlIjowLCJQYXJlbnRTdHlsZSI6eyIkcmVmIjoiNTUifX0sIklzQmVsb3dUaW1lYmFuZCI6ZmFsc2UsIkhpZGVEYXRlIjpmYWxzZSwiU2hhcGVTaXplIjoxLCJTcGFjaW5nIjoxLjAsIlBhZGRpbmciOnsiJHJlZiI6IjU4In0sIlNoYXBlU3R5bGUiOnsiJGlkIjoiMTkyIiwiTWFyZ2luIjp7IiRyZWYiOiI2MCJ9LCJQYWRkaW5nIjp7IiRyZWYiOiI2MSJ9LCJCYWNrZ3JvdW5kIjp7IiRpZCI6IjE5MyIsIkNvbG9yIjp7IiRpZCI6IjE5NCIsIkEiOjI1NSwiUiI6MCwiRyI6MCwiQiI6MH19LCJJc1Zpc2libGUiOnRydWUsIldpZHRoIjoxOC4wLCJIZWlnaHQiOjIwLjAsIkJvcmRlclN0eWxlIjp7IiRpZCI6IjE5NSIsIkxpbmVDb2xvciI6eyIkcmVmIjoiNjMifSwiTGluZVdlaWdodCI6MC4wLCJMaW5lVHlwZSI6MCwiUGFyZW50U3R5bGUiOnsiJHJlZiI6IjYyIn19LCJQYXJlbnRTdHlsZSI6eyIkcmVmIjoiNTkifX0sIlRpdGxlU3R5bGUiOnsiJGlkIjoiMTk2IiwiRm9udFNldHRpbmdzIjp7IiRpZCI6IjE5NyIsIkZvbnRTaXplIjoxMSwiRm9udE5hbWUiOiJBcmlhbC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5OCIsIkxpbmVDb2xvciI6bnVsbCwiTGluZVdlaWdodCI6MC4wLCJMaW5lVHlwZSI6MCwiUGFyZW50U3R5bGUiOm51bGx9LCJQYXJlbnRTdHlsZSI6eyIkcmVmIjoiNjUifX0sIkRhdGVTdHlsZSI6eyIkaWQiOiIxOTkiLCJGb250U2V0dGluZ3MiOnsiJGlkIjoiMjAwIiwiRm9udFNpemUiOjEwLCJGb250TmFtZSI6IkFyaWFs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xLCJWZXJ0aWNhbEFsaWdubWVudCI6MCwiU21hcnRGb3JlZ3JvdW5kIjpudWxsLCJNYXJnaW4iOnsiJHJlZiI6Ijc2In0sIlBhZGRpbmciOnsiJHJlZiI6Ijc3In0sIkJhY2tncm91bmQiOnsiJHJlZiI6Ijc4In0sIklzVmlzaWJsZSI6dHJ1ZSwiV2lkdGgiOjAuMCwiSGVpZ2h0IjowLjAsIkJvcmRlclN0eWxlIjp7IiRpZCI6IjIwMSIsIkxpbmVDb2xvciI6bnVsbCwiTGluZVdlaWdodCI6MC4wLCJMaW5lVHlwZSI6MCwiUGFyZW50U3R5bGUiOm51bGx9LCJQYXJlbnRTdHlsZSI6eyIkcmVmIjoiNzIifX0sIkRhdGVGb3JtYXQiOnsiJGlkIjoiMjAyIiwiRm9ybWF0U3RyaW5nIjoiZCBNTU0iLCJTZXBhcmF0b3IiOiIvIiwiVXNlSW50ZXJuYXRpb25hbERhdGVGb3JtYXQiOnRydWV9LCJJc1Zpc2libGUiOnRydWUsIlBhcmVudFN0eWxlIjp7IiRyZWYiOiI1MyJ9fSwiUG9zaXRpb24iOnsiUmF0aW8iOjAuMCwiSXNDdXN0b20iOmZhbHNlfSwiSWQiOiIzM2ZkZTYwNS1jMDhlLTQyOTUtYWEzNS1iYjBiMWQ0Y2NmZTQiLCJJbXBvcnRJZCI6bnVsbCwiVGl0bGUiOiJBc3Nlc3NtZW50IDEiLCJOb3RlIjpudWxsLCJIeXBlcmxpbmsiOm51bGwsIklzQ2hhbmdlZCI6ZmFsc2UsIklzTmV3IjpmYWxzZX0seyIkaWQiOiIyMDMiLCJEYXRlIjoiMjAxOC0xMi0xOFQyMzo1OTo1OS45OTlaIiwiU3R5bGUiOnsiJGlkIjoiMjA0IiwiU2hhcGUiOjEsIkNvbm5lY3Rvck1hcmdpbiI6eyIkcmVmIjoiNTQifSwiQ29ubmVjdG9yU3R5bGUiOnsiJGlkIjoiMjA1IiwiTGluZUNvbG9yIjp7IiRpZCI6IjIwNiIsIiR0eXBlIjoiTkxSRS5Db21tb24uRG9tLlNvbGlkQ29sb3JCcnVzaCwgTkxSRS5Db21tb24iLCJDb2xvciI6eyIkaWQiOiIyMDciLCJBIjoyNTUsIlIiOjEyOCwiRyI6MTg1LCJCIjoyMjJ9fSwiTGluZVdlaWdodCI6MS4wLCJMaW5lVHlwZSI6MCwiUGFyZW50U3R5bGUiOnsiJHJlZiI6IjU1In19LCJJc0JlbG93VGltZWJhbmQiOnRydWUsIkhpZGVEYXRlIjpmYWxzZSwiU2hhcGVTaXplIjoxLCJTcGFjaW5nIjoxLjAsIlBhZGRpbmciOnsiJHJlZiI6IjU4In0sIlNoYXBlU3R5bGUiOnsiJGlkIjoiMjA4IiwiTWFyZ2luIjp7IiRyZWYiOiI2MCJ9LCJQYWRkaW5nIjp7IiRyZWYiOiI2MSJ9LCJCYWNrZ3JvdW5kIjp7IiRpZCI6IjIwOSIsIkNvbG9yIjp7IiRpZCI6IjIxMCIsIkEiOjI1NSwiUiI6NjYsIkciOjc4LCJCIjo5MX19LCJJc1Zpc2libGUiOnRydWUsIldpZHRoIjoxOC4wLCJIZWlnaHQiOjIwLjAsIkJvcmRlclN0eWxlIjp7IiRpZCI6IjIxMSIsIkxpbmVDb2xvciI6eyIkcmVmIjoiNjMifSwiTGluZVdlaWdodCI6MC4wLCJMaW5lVHlwZSI6MCwiUGFyZW50U3R5bGUiOnsiJHJlZiI6IjYyIn19LCJQYXJlbnRTdHlsZSI6eyIkcmVmIjoiNTkifX0sIlRpdGxlU3R5bGUiOnsiJGlkIjoiMjEyIiwiRm9udFNldHRpbmdzIjp7IiRpZCI6IjIxMyIsIkZvbnRTaXplIjoxMSwiRm9udE5hbWUiOiJBcmlhbC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IxNCIsIkxpbmVDb2xvciI6bnVsbCwiTGluZVdlaWdodCI6MC4wLCJMaW5lVHlwZSI6MCwiUGFyZW50U3R5bGUiOm51bGx9LCJQYXJlbnRTdHlsZSI6eyIkcmVmIjoiNjUifX0sIkRhdGVTdHlsZSI6eyIkaWQiOiIyMTUiLCJGb250U2V0dGluZ3MiOnsiJGlkIjoiMjE2IiwiRm9udFNpemUiOjEwLCJGb250TmFtZSI6IkFyaWFs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xLCJWZXJ0aWNhbEFsaWdubWVudCI6MCwiU21hcnRGb3JlZ3JvdW5kIjpudWxsLCJNYXJnaW4iOnsiJHJlZiI6Ijc2In0sIlBhZGRpbmciOnsiJHJlZiI6Ijc3In0sIkJhY2tncm91bmQiOnsiJHJlZiI6Ijc4In0sIklzVmlzaWJsZSI6dHJ1ZSwiV2lkdGgiOjAuMCwiSGVpZ2h0IjowLjAsIkJvcmRlclN0eWxlIjp7IiRpZCI6IjIxNyIsIkxpbmVDb2xvciI6bnVsbCwiTGluZVdlaWdodCI6MC4wLCJMaW5lVHlwZSI6MCwiUGFyZW50U3R5bGUiOm51bGx9LCJQYXJlbnRTdHlsZSI6eyIkcmVmIjoiNzIifX0sIkRhdGVGb3JtYXQiOnsiJGlkIjoiMjE4IiwiRm9ybWF0U3RyaW5nIjoiZCBNTU0iLCJTZXBhcmF0b3IiOiIvIiwiVXNlSW50ZXJuYXRpb25hbERhdGVGb3JtYXQiOnRydWV9LCJJc1Zpc2libGUiOnRydWUsIlBhcmVudFN0eWxlIjp7IiRyZWYiOiI1MyJ9fSwiUG9zaXRpb24iOnsiUmF0aW8iOjAuMTQwNjQxMDYxMjg4MzM5MTQsIklzQ3VzdG9tIjp0cnVlfSwiSWQiOiJmN2Q0MjJmZS0zM2E4LTRlY2ItODViMi1mYjAxNzNlODZhY2MiLCJJbXBvcnRJZCI6bnVsbCwiVGl0bGUiOiJVbml0cyBBdmFpbGFibGUiLCJOb3RlIjpudWxsLCJIeXBlcmxpbmsiOm51bGwsIklzQ2hhbmdlZCI6ZmFsc2UsIklzTmV3IjpmYWxzZX0seyIkaWQiOiIyMTkiLCJEYXRlIjoiMjAxOS0wMi0xNFQyMzo1OTo1OS45OTlaIiwiU3R5bGUiOnsiJGlkIjoiMjIwIiwiU2hhcGUiOjEsIkNvbm5lY3Rvck1hcmdpbiI6eyIkcmVmIjoiNTQifSwiQ29ubmVjdG9yU3R5bGUiOnsiJGlkIjoiMjIxIiwiTGluZUNvbG9yIjp7IiRpZCI6IjIyMiIsIiR0eXBlIjoiTkxSRS5Db21tb24uRG9tLlNvbGlkQ29sb3JCcnVzaCwgTkxSRS5Db21tb24iLCJDb2xvciI6eyIkaWQiOiIyMjMiLCJBIjoyNTUsIlIiOjEyOCwiRyI6MTg1LCJCIjoyMjJ9fSwiTGluZVdlaWdodCI6MS4wLCJMaW5lVHlwZSI6MCwiUGFyZW50U3R5bGUiOnsiJHJlZiI6IjU1In19LCJJc0JlbG93VGltZWJhbmQiOnRydWUsIkhpZGVEYXRlIjpmYWxzZSwiU2hhcGVTaXplIjoxLCJTcGFjaW5nIjoxLjAsIlBhZGRpbmciOnsiJHJlZiI6IjU4In0sIlNoYXBlU3R5bGUiOnsiJGlkIjoiMjI0IiwiTWFyZ2luIjp7IiRyZWYiOiI2MCJ9LCJQYWRkaW5nIjp7IiRyZWYiOiI2MSJ9LCJCYWNrZ3JvdW5kIjp7IiRpZCI6IjIyNSIsIkNvbG9yIjp7IiRpZCI6IjIyNiIsIkEiOjI1NSwiUiI6MjIyLCJHIjoyMjIsIkIiOjIyNH19LCJJc1Zpc2libGUiOnRydWUsIldpZHRoIjoxOC4wLCJIZWlnaHQiOjIwLjAsIkJvcmRlclN0eWxlIjp7IiRpZCI6IjIyNyIsIkxpbmVDb2xvciI6eyIkcmVmIjoiNjMifSwiTGluZVdlaWdodCI6MC4wLCJMaW5lVHlwZSI6MCwiUGFyZW50U3R5bGUiOnsiJHJlZiI6IjYyIn19LCJQYXJlbnRTdHlsZSI6eyIkcmVmIjoiNTkifX0sIlRpdGxlU3R5bGUiOnsiJGlkIjoiMjI4IiwiRm9udFNldHRpbmdzIjp7IiRpZCI6IjIyOSIsIkZvbnRTaXplIjoxMSwiRm9udE5hbWUiOiJBcmlhbCIsIklzQm9sZCI6dHJ1ZSwiSXNJdGFsaWMiOmZhbHNlLCJJc1VuZGVybGluZWQiOmZhbHNlLCJQYXJlbnRTdHlsZSI6eyIkcmVmIjoiNjYifX0sIkF1dG9TaXplIjowLCJGb3JlZ3JvdW5kIjp7IiRyZWYiOiI2NyJ9LCJNYXhXaWR0aCI6MzUzLjA0ODk3NDYwOTM3NS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MwIiwiTGluZUNvbG9yIjpudWxsLCJMaW5lV2VpZ2h0IjowLjAsIkxpbmVUeXBlIjowLCJQYXJlbnRTdHlsZSI6bnVsbH0sIlBhcmVudFN0eWxlIjp7IiRyZWYiOiI2NSJ9fSwiRGF0ZVN0eWxlIjp7IiRpZCI6IjIzMSIsIkZvbnRTZXR0aW5ncyI6eyIkaWQiOiIyMzIiLCJGb250U2l6ZSI6MTAsIkZvbnROYW1lIjoiQXJpYWw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EsIlZlcnRpY2FsQWxpZ25tZW50IjowLCJTbWFydEZvcmVncm91bmQiOm51bGwsIk1hcmdpbiI6eyIkcmVmIjoiNzYifSwiUGFkZGluZyI6eyIkcmVmIjoiNzcifSwiQmFja2dyb3VuZCI6eyIkcmVmIjoiNzgifSwiSXNWaXNpYmxlIjp0cnVlLCJXaWR0aCI6MC4wLCJIZWlnaHQiOjAuMCwiQm9yZGVyU3R5bGUiOnsiJGlkIjoiMjMzIiwiTGluZUNvbG9yIjpudWxsLCJMaW5lV2VpZ2h0IjowLjAsIkxpbmVUeXBlIjowLCJQYXJlbnRTdHlsZSI6bnVsbH0sIlBhcmVudFN0eWxlIjp7IiRyZWYiOiI3MiJ9fSwiRGF0ZUZvcm1hdCI6eyIkaWQiOiIyMzQiLCJGb3JtYXRTdHJpbmciOiJkIE1NTSIsIlNlcGFyYXRvciI6Ii8iLCJVc2VJbnRlcm5hdGlvbmFsRGF0ZUZvcm1hdCI6dHJ1ZX0sIklzVmlzaWJsZSI6dHJ1ZSwiUGFyZW50U3R5bGUiOnsiJHJlZiI6IjUzIn19LCJQb3NpdGlvbiI6eyJSYXRpbyI6MC4wLCJJc0N1c3RvbSI6ZmFsc2V9LCJJZCI6IjU2OTIyZWUzLTI2MzAtNGFmNy04NmFmLWIxMzQ3N2IyMDA5ZCIsIkltcG9ydElkIjpudWxsLCJUaXRsZSI6IlRlc3RpbmcgQ29tcGxldGVkIiwiTm90ZSI6bnVsbCwiSHlwZXJsaW5rIjpudWxsLCJJc0NoYW5nZWQiOmZhbHNlLCJJc05ldyI6ZmFsc2V9LHsiJGlkIjoiMjM1IiwiRGF0ZSI6IjIwMTktMDQtMDFUMjM6NTk6NTkuOTk5WiIsIlN0eWxlIjp7IiRpZCI6IjIzNiIsIlNoYXBlIjoxLCJDb25uZWN0b3JNYXJnaW4iOnsiJHJlZiI6IjU0In0sIkNvbm5lY3RvclN0eWxlIjp7IiRpZCI6IjIzNyIsIkxpbmVDb2xvciI6eyIkaWQiOiIyMzgiLCIkdHlwZSI6Ik5MUkUuQ29tbW9uLkRvbS5Tb2xpZENvbG9yQnJ1c2gsIE5MUkUuQ29tbW9uIiwiQ29sb3IiOnsiJGlkIjoiMjM5IiwiQSI6MjU1LCJSIjoxMjgsIkciOjE4NSwiQiI6MjIyfX0sIkxpbmVXZWlnaHQiOjEuMCwiTGluZVR5cGUiOjAsIlBhcmVudFN0eWxlIjp7IiRyZWYiOiI1NSJ9fSwiSXNCZWxvd1RpbWViYW5kIjpmYWxzZSwiSGlkZURhdGUiOmZhbHNlLCJTaGFwZVNpemUiOjEsIlNwYWNpbmciOjEuMCwiUGFkZGluZyI6eyIkcmVmIjoiNTgifSwiU2hhcGVTdHlsZSI6eyIkaWQiOiIyNDAiLCJNYXJnaW4iOnsiJHJlZiI6IjYwIn0sIlBhZGRpbmciOnsiJHJlZiI6IjYxIn0sIkJhY2tncm91bmQiOnsiJGlkIjoiMjQxIiwiQ29sb3IiOnsiJGlkIjoiMjQyIiwiQSI6MjU1LCJSIjoxMjgsIkciOjE0MSwiQiI6MTY5fX0sIklzVmlzaWJsZSI6dHJ1ZSwiV2lkdGgiOjE4LjAsIkhlaWdodCI6MjAuMCwiQm9yZGVyU3R5bGUiOnsiJGlkIjoiMjQzIiwiTGluZUNvbG9yIjp7IiRyZWYiOiI2MyJ9LCJMaW5lV2VpZ2h0IjowLjAsIkxpbmVUeXBlIjowLCJQYXJlbnRTdHlsZSI6eyIkcmVmIjoiNjIifX0sIlBhcmVudFN0eWxlIjp7IiRyZWYiOiI1OSJ9fSwiVGl0bGVTdHlsZSI6eyIkaWQiOiIyNDQiLCJGb250U2V0dGluZ3MiOnsiJGlkIjoiMjQ1IiwiRm9udFNpemUiOjExLCJGb250TmFtZSI6IkFyaWFs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Q2IiwiTGluZUNvbG9yIjpudWxsLCJMaW5lV2VpZ2h0IjowLjAsIkxpbmVUeXBlIjowLCJQYXJlbnRTdHlsZSI6bnVsbH0sIlBhcmVudFN0eWxlIjp7IiRyZWYiOiI2NSJ9fSwiRGF0ZVN0eWxlIjp7IiRpZCI6IjI0NyIsIkZvbnRTZXR0aW5ncyI6eyIkaWQiOiIyNDgiLCJGb250U2l6ZSI6MTAsIkZvbnROYW1lIjoiQXJpYWw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EsIlZlcnRpY2FsQWxpZ25tZW50IjowLCJTbWFydEZvcmVncm91bmQiOm51bGwsIk1hcmdpbiI6eyIkcmVmIjoiNzYifSwiUGFkZGluZyI6eyIkcmVmIjoiNzcifSwiQmFja2dyb3VuZCI6eyIkcmVmIjoiNzgifSwiSXNWaXNpYmxlIjp0cnVlLCJXaWR0aCI6MC4wLCJIZWlnaHQiOjAuMCwiQm9yZGVyU3R5bGUiOnsiJGlkIjoiMjQ5IiwiTGluZUNvbG9yIjpudWxsLCJMaW5lV2VpZ2h0IjowLjAsIkxpbmVUeXBlIjowLCJQYXJlbnRTdHlsZSI6bnVsbH0sIlBhcmVudFN0eWxlIjp7IiRyZWYiOiI3MiJ9fSwiRGF0ZUZvcm1hdCI6eyIkaWQiOiIyNTAiLCJGb3JtYXRTdHJpbmciOiJkIE1NTSIsIlNlcGFyYXRvciI6Ii8iLCJVc2VJbnRlcm5hdGlvbmFsRGF0ZUZvcm1hdCI6dHJ1ZX0sIklzVmlzaWJsZSI6dHJ1ZSwiUGFyZW50U3R5bGUiOnsiJHJlZiI6IjUzIn19LCJQb3NpdGlvbiI6eyJSYXRpbyI6MC4wLCJJc0N1c3RvbSI6ZmFsc2V9LCJJZCI6ImU0NDY5MGU3LWZjNTktNDE3My1hZWRlLWYyNzJjYTUzZDA3MSIsIkltcG9ydElkIjpudWxsLCJUaXRsZSI6IkJ1aWxkIFN0YXJ0IiwiTm90ZSI6bnVsbCwiSHlwZXJsaW5rIjpudWxsLCJJc0NoYW5nZWQiOmZhbHNlLCJJc05ldyI6ZmFsc2V9LHsiJGlkIjoiMjUxIiwiRGF0ZSI6IjIwMTktMDUtMTVUMjM6NTk6NTlaIiwiU3R5bGUiOnsiJGlkIjoiMjUyIiwiU2hhcGUiOjEsIkNvbm5lY3Rvck1hcmdpbiI6eyIkcmVmIjoiNTQifSwiQ29ubmVjdG9yU3R5bGUiOnsiJGlkIjoiMjUzIiwiTGluZUNvbG9yIjp7IiRpZCI6IjI1NCIsIiR0eXBlIjoiTkxSRS5Db21tb24uRG9tLlNvbGlkQ29sb3JCcnVzaCwgTkxSRS5Db21tb24iLCJDb2xvciI6eyIkaWQiOiIyNTUiLCJBIjoyNTUsIlIiOjEyOCwiRyI6MTg1LCJCIjoyMjJ9fSwiTGluZVdlaWdodCI6MS4wLCJMaW5lVHlwZSI6MCwiUGFyZW50U3R5bGUiOnsiJHJlZiI6IjU1In19LCJJc0JlbG93VGltZWJhbmQiOnRydWUsIkhpZGVEYXRlIjpmYWxzZSwiU2hhcGVTaXplIjoxLCJTcGFjaW5nIjoxLjAsIlBhZGRpbmciOnsiJHJlZiI6IjU4In0sIlNoYXBlU3R5bGUiOnsiJGlkIjoiMjU2IiwiTWFyZ2luIjp7IiRyZWYiOiI2MCJ9LCJQYWRkaW5nIjp7IiRyZWYiOiI2MSJ9LCJCYWNrZ3JvdW5kIjp7IiRpZCI6IjI1NyIsIkNvbG9yIjp7IiRpZCI6IjI1OCIsIkEiOjI1NSwiUiI6MCwiRyI6MCwiQiI6MH19LCJJc1Zpc2libGUiOnRydWUsIldpZHRoIjoxOC4wLCJIZWlnaHQiOjIwLjAsIkJvcmRlclN0eWxlIjp7IiRpZCI6IjI1OSIsIkxpbmVDb2xvciI6eyIkcmVmIjoiNjMifSwiTGluZVdlaWdodCI6MC4wLCJMaW5lVHlwZSI6MCwiUGFyZW50U3R5bGUiOnsiJHJlZiI6IjYyIn19LCJQYXJlbnRTdHlsZSI6eyIkcmVmIjoiNTkifX0sIlRpdGxlU3R5bGUiOnsiJGlkIjoiMjYwIiwiRm9udFNldHRpbmdzIjp7IiRpZCI6IjI2MSIsIkZvbnRTaXplIjoxMSwiRm9udE5hbWUiOiJBcmlhbCIsIklzQm9sZCI6dHJ1ZSwiSXNJdGFsaWMiOmZhbHNlLCJJc1VuZGVybGluZWQiOmZhbHNlLCJQYXJlbnRTdHlsZSI6eyIkcmVmIjoiNjYifX0sIkF1dG9TaXplIjowLCJGb3JlZ3JvdW5kIjp7IiRyZWYiOiI2NyJ9LCJNYXhXaWR0aCI6MzgzLjkwNzU5Mjc3MzQzNzU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I2MiIsIkxpbmVDb2xvciI6bnVsbCwiTGluZVdlaWdodCI6MC4wLCJMaW5lVHlwZSI6MCwiUGFyZW50U3R5bGUiOm51bGx9LCJQYXJlbnRTdHlsZSI6eyIkcmVmIjoiNjUifX0sIkRhdGVTdHlsZSI6eyIkaWQiOiIyNjMiLCJGb250U2V0dGluZ3MiOnsiJGlkIjoiMjY0IiwiRm9udFNpemUiOjEwLCJGb250TmFtZSI6IkFyaWFs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xLCJWZXJ0aWNhbEFsaWdubWVudCI6MCwiU21hcnRGb3JlZ3JvdW5kIjpudWxsLCJNYXJnaW4iOnsiJHJlZiI6Ijc2In0sIlBhZGRpbmciOnsiJHJlZiI6Ijc3In0sIkJhY2tncm91bmQiOnsiJHJlZiI6Ijc4In0sIklzVmlzaWJsZSI6dHJ1ZSwiV2lkdGgiOjAuMCwiSGVpZ2h0IjowLjAsIkJvcmRlclN0eWxlIjp7IiRpZCI6IjI2NSIsIkxpbmVDb2xvciI6bnVsbCwiTGluZVdlaWdodCI6MC4wLCJMaW5lVHlwZSI6MCwiUGFyZW50U3R5bGUiOm51bGx9LCJQYXJlbnRTdHlsZSI6eyIkcmVmIjoiNzIifX0sIkRhdGVGb3JtYXQiOnsiJGlkIjoiMjY2IiwiRm9ybWF0U3RyaW5nIjoiZCBNTU0iLCJTZXBhcmF0b3IiOiIvIiwiVXNlSW50ZXJuYXRpb25hbERhdGVGb3JtYXQiOnRydWV9LCJJc1Zpc2libGUiOnRydWUsIlBhcmVudFN0eWxlIjp7IiRyZWYiOiI1MyJ9fSwiUG9zaXRpb24iOnsiUmF0aW8iOjAuMCwiSXNDdXN0b20iOmZhbHNlfSwiSWQiOiI5YjE0NGMwZi1hMDUzLTQ4N2YtOTliNS0xMTdkMzE4NTg2ZTUiLCJJbXBvcnRJZCI6bnVsbCwiVGl0bGUiOiJDb25kaXRpb25hbCBSZWxlYXNlIiwiTm90ZSI6bnVsbCwiSHlwZXJsaW5rIjpudWxsLCJJc0NoYW5nZWQiOmZhbHNlLCJJc05ldyI6ZmFsc2V9LHsiJGlkIjoiMjY3IiwiRGF0ZSI6IjIwMTktMDctMTBUMjM6NTk6NTlaIiwiU3R5bGUiOnsiJGlkIjoiMjY4IiwiU2hhcGUiOjEsIkNvbm5lY3Rvck1hcmdpbiI6eyIkcmVmIjoiNTQifSwiQ29ubmVjdG9yU3R5bGUiOnsiJGlkIjoiMjY5IiwiTGluZUNvbG9yIjp7IiRpZCI6IjI3MCIsIiR0eXBlIjoiTkxSRS5Db21tb24uRG9tLlNvbGlkQ29sb3JCcnVzaCwgTkxSRS5Db21tb24iLCJDb2xvciI6eyIkaWQiOiIyNzEiLCJBIjoyNTUsIlIiOjEyOCwiRyI6MTg1LCJCIjoyMjJ9fSwiTGluZVdlaWdodCI6MS4wLCJMaW5lVHlwZSI6MCwiUGFyZW50U3R5bGUiOnsiJHJlZiI6IjU1In19LCJJc0JlbG93VGltZWJhbmQiOmZhbHNlLCJIaWRlRGF0ZSI6ZmFsc2UsIlNoYXBlU2l6ZSI6MSwiU3BhY2luZyI6MS4wLCJQYWRkaW5nIjp7IiRyZWYiOiI1OCJ9LCJTaGFwZVN0eWxlIjp7IiRpZCI6IjI3MiIsIk1hcmdpbiI6eyIkcmVmIjoiNjAifSwiUGFkZGluZyI6eyIkcmVmIjoiNjEifSwiQmFja2dyb3VuZCI6eyIkaWQiOiIyNzMiLCJDb2xvciI6eyIkaWQiOiIyNzQiLCJBIjoyNTUsIlIiOjAsIkciOjAsIkIiOjB9fSwiSXNWaXNpYmxlIjp0cnVlLCJXaWR0aCI6MTguMCwiSGVpZ2h0IjoyMC4wLCJCb3JkZXJTdHlsZSI6eyIkaWQiOiIyNzUiLCJMaW5lQ29sb3IiOnsiJHJlZiI6IjYzIn0sIkxpbmVXZWlnaHQiOjAuMCwiTGluZVR5cGUiOjAsIlBhcmVudFN0eWxlIjp7IiRyZWYiOiI2MiJ9fSwiUGFyZW50U3R5bGUiOnsiJHJlZiI6IjU5In19LCJUaXRsZVN0eWxlIjp7IiRpZCI6IjI3NiIsIkZvbnRTZXR0aW5ncyI6eyIkaWQiOiIyNzciLCJGb250U2l6ZSI6MTEsIkZvbnROYW1lIjoiQXJpYWw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zgiLCJMaW5lQ29sb3IiOm51bGwsIkxpbmVXZWlnaHQiOjAuMCwiTGluZVR5cGUiOjAsIlBhcmVudFN0eWxlIjpudWxsfSwiUGFyZW50U3R5bGUiOnsiJHJlZiI6IjY1In19LCJEYXRlU3R5bGUiOnsiJGlkIjoiMjc5IiwiRm9udFNldHRpbmdzIjp7IiRpZCI6IjI4MCIsIkZvbnRTaXplIjoxMCwiRm9udE5hbWUiOiJBcmlhbCIsIklzQm9sZCI6ZmFsc2UsIklzSXRhbGljIjpmYWxzZSwiSXNVbmRlcmxpbmVkIjpmYWxzZSwiUGFyZW50U3R5bGUiOnsiJHJlZiI6IjczIn19LCJBdXRvU2l6ZSI6MCwiRm9yZWdyb3VuZCI6eyIkcmVmIjoiNzQifSwiTWF4V2lkdGgiOjIwMC4wLCJNYXhIZWlnaHQiOiJJbmZpbml0eSIsIlNtYXJ0Rm9yZWdyb3VuZElzQWN0aXZlIjpmYWxzZSwiSG9yaXpvbnRhbEFsaWdubWVudCI6MSwiVmVydGljYWxBbGlnbm1lbnQiOjAsIlNtYXJ0Rm9yZWdyb3VuZCI6bnVsbCwiTWFyZ2luIjp7IiRyZWYiOiI3NiJ9LCJQYWRkaW5nIjp7IiRyZWYiOiI3NyJ9LCJCYWNrZ3JvdW5kIjp7IiRyZWYiOiI3OCJ9LCJJc1Zpc2libGUiOnRydWUsIldpZHRoIjowLjAsIkhlaWdodCI6MC4wLCJCb3JkZXJTdHlsZSI6eyIkaWQiOiIyODEiLCJMaW5lQ29sb3IiOm51bGwsIkxpbmVXZWlnaHQiOjAuMCwiTGluZVR5cGUiOjAsIlBhcmVudFN0eWxlIjpudWxsfSwiUGFyZW50U3R5bGUiOnsiJHJlZiI6IjcyIn19LCJEYXRlRm9ybWF0Ijp7IiRpZCI6IjI4MiIsIkZvcm1hdFN0cmluZyI6ImQgTU1NIiwiU2VwYXJhdG9yIjoiLyIsIlVzZUludGVybmF0aW9uYWxEYXRlRm9ybWF0Ijp0cnVlfSwiSXNWaXNpYmxlIjp0cnVlLCJQYXJlbnRTdHlsZSI6eyIkcmVmIjoiNTMifX0sIlBvc2l0aW9uIjp7IlJhdGlvIjowLjExNDIyOTE5OTQ0NDgwNjEzLCJJc0N1c3RvbSI6dHJ1ZX0sIklkIjoiMjlkYTg2MjItMGUyMy00ZmVhLTlhMzktNjY4YWU5YTgyY2M4IiwiSW1wb3J0SWQiOm51bGwsIlRpdGxlIjoiRmluYWwgQXNzZXNzbWVudCIsIk5vdGUiOm51bGwsIkh5cGVybGluayI6bnVsbCwiSXNDaGFuZ2VkIjpmYWxzZSwiSXNOZXciOmZhbHNlfV0sIlRhc2tzIjpbXSwiTXNQcm9qZWN0SXRlbXNUcmVlIjp7IiRpZCI6IjI4MyIsIlJvb3QiOnsiSW1wb3J0SWQiOm51bGwsIklzSW1wb3J0ZWQiOmZhbHNlLCJDaGlsZHJlbiI6W119fSwiTWV0YWRhdGEiOnsiJGlkIjoiMjg0In0sIlNldHRpbmdzIjp7IiRpZCI6IjI4NSIsIkltcGFPcHRpb25zIjp7IiRpZCI6IjI4NiIsIkxlZnRUb1JpZ2h0Ijp0cnVlLCJQYXlsb2FkT3B0aW9ucyI6MX0sIlVzZUNvbXByZXNzaW9uIjpmYWxzZSwiQ29tcHJlc2lvblBlcmNlbnRhZ2UiOjUwLjAsIkluYWN0aXZlSW50ZXJ2YWxXaWR0aFRocmVzaG9sZCI6MzAuMCwiSW5hY3RpdmVJbnRlcnZhbFdpZHRoIjoxLjAsIlNwbGl0VGFza3MiOmZhbHNlLCJVc2VDbHVzdGVyIjpmYWxzZSwiRXBzaWxvbiI6MC4wLCJNaW5Qb2ludHNUb0Zvcm1BQ2x1c3RlciI6MiwiR2VuZXJhdGVJbnZpc2libGVTaGFwZXMiOmZhbHNlLCJTbWFydFRpbWVsaW5lVGFza1BlcmNlbnRhZ2VGaXQiOmZhbHNlfSwiSXNOZXciOnRydWUsIkltcG9ydFR5cGUiOjYsIkZpbGVQYXRoIjpudWxsLCJUaW1lbGluZUltcG9ydGVkIjp0cnVl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18423</TotalTime>
  <Words>3297</Words>
  <Application>Microsoft Office PowerPoint</Application>
  <PresentationFormat>מסך רחב</PresentationFormat>
  <Paragraphs>1235</Paragraphs>
  <Slides>83</Slides>
  <Notes>35</Notes>
  <HiddenSlides>11</HiddenSlides>
  <MMClips>0</MMClips>
  <ScaleCrop>false</ScaleCrop>
  <HeadingPairs>
    <vt:vector size="8" baseType="variant">
      <vt:variant>
        <vt:lpstr>גופנים בשימוש</vt:lpstr>
      </vt:variant>
      <vt:variant>
        <vt:i4>12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83</vt:i4>
      </vt:variant>
    </vt:vector>
  </HeadingPairs>
  <TitlesOfParts>
    <vt:vector size="97" baseType="lpstr">
      <vt:lpstr>MS UI Gothic</vt:lpstr>
      <vt:lpstr>Arial</vt:lpstr>
      <vt:lpstr>Calibri</vt:lpstr>
      <vt:lpstr>Calibri Light</vt:lpstr>
      <vt:lpstr>Cambria Math</vt:lpstr>
      <vt:lpstr>Narkisim</vt:lpstr>
      <vt:lpstr>Open Sans</vt:lpstr>
      <vt:lpstr>Symbol</vt:lpstr>
      <vt:lpstr>Tahoma</vt:lpstr>
      <vt:lpstr>Times New Roman</vt:lpstr>
      <vt:lpstr>Trebuchet MS</vt:lpstr>
      <vt:lpstr>Verdana</vt:lpstr>
      <vt:lpstr>Office Theme</vt:lpstr>
      <vt:lpstr>Equation</vt:lpstr>
      <vt:lpstr>Artificial Neural Networks   </vt:lpstr>
      <vt:lpstr>Biological Motivation</vt:lpstr>
      <vt:lpstr>Computational Graphs</vt:lpstr>
      <vt:lpstr>מצגת של PowerPoint‏</vt:lpstr>
      <vt:lpstr>History of Deep Learning</vt:lpstr>
      <vt:lpstr>Deep Learning: The Catalysts</vt:lpstr>
      <vt:lpstr>מצגת של PowerPoint‏</vt:lpstr>
      <vt:lpstr>ImageNet Challenge</vt:lpstr>
      <vt:lpstr>Top 5 Labels - Classification</vt:lpstr>
      <vt:lpstr>The Image Classification Challenge:  1,000 object classes 1,431,167 images</vt:lpstr>
      <vt:lpstr>Imagenet 2010: top rankers</vt:lpstr>
      <vt:lpstr>Imagenet 2012: top rankers</vt:lpstr>
      <vt:lpstr>Imagenet 2013: top rankers</vt:lpstr>
      <vt:lpstr>Year 2010</vt:lpstr>
      <vt:lpstr>מצגת של PowerPoint‏</vt:lpstr>
      <vt:lpstr>ImageNet Large Scale Visual Recognition Challenge (ILSVRC)</vt:lpstr>
      <vt:lpstr>מצגת של PowerPoint‏</vt:lpstr>
      <vt:lpstr>THE Perceptron MODEL</vt:lpstr>
      <vt:lpstr>The Perceptron (“neuron”)</vt:lpstr>
      <vt:lpstr>Perceptron Model: Biology inspired Neurons</vt:lpstr>
      <vt:lpstr>Perceptron Model</vt:lpstr>
      <vt:lpstr>Perceptron </vt:lpstr>
      <vt:lpstr>The Most Popular Activation functions</vt:lpstr>
      <vt:lpstr>THE Perceptron MODEL</vt:lpstr>
      <vt:lpstr>Perceptrons and Boolean Functions</vt:lpstr>
      <vt:lpstr>Perceptrons and Boolean Functions</vt:lpstr>
      <vt:lpstr>The XOR Problem</vt:lpstr>
      <vt:lpstr>Multilayer</vt:lpstr>
      <vt:lpstr>Artificial Neural Network multilayer perceptron</vt:lpstr>
      <vt:lpstr>Multi-Layer Neural Network Model</vt:lpstr>
      <vt:lpstr>“Combined logistic models”</vt:lpstr>
      <vt:lpstr>מצגת של PowerPoint‏</vt:lpstr>
      <vt:lpstr>מצגת של PowerPoint‏</vt:lpstr>
      <vt:lpstr>מצגת של PowerPoint‏</vt:lpstr>
      <vt:lpstr>Backpropagation</vt:lpstr>
      <vt:lpstr>מצגת של PowerPoint‏</vt:lpstr>
      <vt:lpstr>מצגת של PowerPoint‏</vt:lpstr>
      <vt:lpstr>Deep Learning vs. Shallow Learning</vt:lpstr>
      <vt:lpstr>מצגת של PowerPoint‏</vt:lpstr>
      <vt:lpstr>Problems of ANN</vt:lpstr>
      <vt:lpstr>מצגת של PowerPoint‏</vt:lpstr>
      <vt:lpstr>רשת נוירונים – Artificial Neural Network</vt:lpstr>
      <vt:lpstr>רשת נוירונים – Artificial Neural Network</vt:lpstr>
      <vt:lpstr>רשת נוירונים – Artificial Neural Network</vt:lpstr>
      <vt:lpstr>רשת נוירונים – Artificial Neural Network</vt:lpstr>
      <vt:lpstr>רשת נוירונים – Artificial Neural Network</vt:lpstr>
      <vt:lpstr>רשת נוירונים</vt:lpstr>
      <vt:lpstr>רשת נוירונים – Artificial Neural Network</vt:lpstr>
      <vt:lpstr>אימון Perceptron</vt:lpstr>
      <vt:lpstr>אימון Perceptron</vt:lpstr>
      <vt:lpstr>רשת נוירונים – Artificial Neural Network</vt:lpstr>
      <vt:lpstr>רשת נוירונים – Artificial Neural Network</vt:lpstr>
      <vt:lpstr>רשת נוירונים – Artificial Neural Network</vt:lpstr>
      <vt:lpstr>רשת נוירונים – Artificial Neural Network</vt:lpstr>
      <vt:lpstr>רשת נוירונים – Artificial Neural Network</vt:lpstr>
      <vt:lpstr>רשת נוירונים – Artificial Neural Network</vt:lpstr>
      <vt:lpstr>רשת נוירונים – Artificial Neural Network</vt:lpstr>
      <vt:lpstr>Artificial Neural network</vt:lpstr>
      <vt:lpstr>Classification by Backpropagation</vt:lpstr>
      <vt:lpstr>Node Biases </vt:lpstr>
      <vt:lpstr>Training Biases ( Θ’s )</vt:lpstr>
      <vt:lpstr>Training Biases (cont.) </vt:lpstr>
      <vt:lpstr>Neural Network as a Classifier</vt:lpstr>
      <vt:lpstr>Neural Network as a Classifier</vt:lpstr>
      <vt:lpstr>Backpropagation</vt:lpstr>
      <vt:lpstr>Weight Space</vt:lpstr>
      <vt:lpstr>מצגת של PowerPoint‏</vt:lpstr>
      <vt:lpstr>The Gradient-Descent Rule</vt:lpstr>
      <vt:lpstr>‘On Line’ vs. ‘Batch’ Backprop</vt:lpstr>
      <vt:lpstr>Gradient Descent  for the Perceptron</vt:lpstr>
      <vt:lpstr>Perceptron Example: Autonomous Vehicle</vt:lpstr>
      <vt:lpstr>Perceptron Example: Autonomous Vehicle</vt:lpstr>
      <vt:lpstr>Perceptron Example: Autonomous Vehicle</vt:lpstr>
      <vt:lpstr>Backpropagation Algorithm</vt:lpstr>
      <vt:lpstr>Backpropagation Algorithm</vt:lpstr>
      <vt:lpstr>Backpropagation Algorithm</vt:lpstr>
      <vt:lpstr>מצגת של PowerPoint‏</vt:lpstr>
      <vt:lpstr>Example - Multilayer Feed-Forward NN</vt:lpstr>
      <vt:lpstr>Example - Multilayer Feed-Forward NN</vt:lpstr>
      <vt:lpstr>מצגת של PowerPoint‏</vt:lpstr>
      <vt:lpstr>Multilayer feed-forward NN – Ex.</vt:lpstr>
      <vt:lpstr>מצגת של PowerPoint‏</vt:lpstr>
      <vt:lpstr>The learning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Aviad Elyashar</cp:lastModifiedBy>
  <cp:revision>307</cp:revision>
  <dcterms:created xsi:type="dcterms:W3CDTF">2021-08-28T06:43:51Z</dcterms:created>
  <dcterms:modified xsi:type="dcterms:W3CDTF">2021-12-05T12:48:45Z</dcterms:modified>
</cp:coreProperties>
</file>